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03qu0NnWO1r+BTlbzpzxECWgL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8" d="100"/>
          <a:sy n="98" d="100"/>
        </p:scale>
        <p:origin x="-492" y="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728084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5e6dd9a046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5e6dd9a046_0_0:notes"/>
          <p:cNvSpPr txBox="1">
            <a:spLocks noGrp="1"/>
          </p:cNvSpPr>
          <p:nvPr>
            <p:ph type="body" idx="1"/>
          </p:nvPr>
        </p:nvSpPr>
        <p:spPr>
          <a:xfrm>
            <a:off x="679768" y="4715153"/>
            <a:ext cx="5438100" cy="4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df0444e0b_1_16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5df0444e0b_1_16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f0444e0b_1_16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5df0444e0b_1_16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df0444e0b_1_17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5df0444e0b_1_17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df0444e0b_1_18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5df0444e0b_1_189: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df0444e0b_1_1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5df0444e0b_1_1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df0444e0b_1_2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5df0444e0b_1_2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df0444e0b_1_5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5df0444e0b_1_5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df0444e0b_1_3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5df0444e0b_1_3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df0444e0b_1_21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5df0444e0b_1_21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df0444e0b_1_22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5df0444e0b_1_22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df0444e0b_1_4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5df0444e0b_1_4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df0444e0b_1_4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5df0444e0b_1_4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f0444e0b_1_5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5df0444e0b_1_5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e6dd9a046_1_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5e6dd9a046_1_6:notes"/>
          <p:cNvSpPr txBox="1">
            <a:spLocks noGrp="1"/>
          </p:cNvSpPr>
          <p:nvPr>
            <p:ph type="body" idx="1"/>
          </p:nvPr>
        </p:nvSpPr>
        <p:spPr>
          <a:xfrm>
            <a:off x="679768" y="4715153"/>
            <a:ext cx="5438100" cy="446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df0444e0b_1_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5df0444e0b_1_3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f747ed48_0_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5df747ed48_0_1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df0444e0b_1_12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5df0444e0b_1_12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f0444e0b_1_6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5df0444e0b_1_69: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3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f0386aa00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f0386aa00_0_0:notes"/>
          <p:cNvSpPr txBox="1">
            <a:spLocks noGrp="1"/>
          </p:cNvSpPr>
          <p:nvPr>
            <p:ph type="body" idx="1"/>
          </p:nvPr>
        </p:nvSpPr>
        <p:spPr>
          <a:xfrm>
            <a:off x="679768" y="4715153"/>
            <a:ext cx="5438100" cy="4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f0386aa00_0_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f0386aa00_0_8:notes"/>
          <p:cNvSpPr txBox="1">
            <a:spLocks noGrp="1"/>
          </p:cNvSpPr>
          <p:nvPr>
            <p:ph type="body" idx="1"/>
          </p:nvPr>
        </p:nvSpPr>
        <p:spPr>
          <a:xfrm>
            <a:off x="679768" y="4715153"/>
            <a:ext cx="5438100" cy="44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da7f9ce27_0_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5da7f9ce27_0_1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df0444e0b_0_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g5df0444e0b_0_1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df0444e0b_1_15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5df0444e0b_1_15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df0444e0b_1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5df0444e0b_1_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df0444e0b_1_18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5df0444e0b_1_182: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df0444e0b_1_14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5df0444e0b_1_14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5e6dd9a046_0_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5e6dd9a046_0_1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5e6dd9a046_0_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5e6dd9a046_0_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5e6dd9a046_0_4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g5e6dd9a046_0_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5e6dd9a046_0_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5e6dd9a046_0_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g5e6dd9a046_0_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5e6dd9a046_0_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g5e6dd9a046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g5e6dd9a046_0_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5e6dd9a046_0_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5e6dd9a046_0_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g5e6dd9a046_0_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g5e6dd9a046_0_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5e6dd9a046_0_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5e6dd9a046_0_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5e6dd9a046_0_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5e6dd9a046_0_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g5e6dd9a046_0_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5e6dd9a046_0_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5e6dd9a046_0_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5e6dd9a046_0_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5e6dd9a046_0_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5e6dd9a046_0_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5e6dd9a046_0_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g5e6dd9a046_0_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5e6dd9a046_0_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g5e6dd9a046_0_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5e6dd9a046_0_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5e6dd9a046_0_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g5e6dd9a046_0_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42.png"/><Relationship Id="rId12"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5e6dd9a046_0_0"/>
          <p:cNvPicPr preferRelativeResize="0"/>
          <p:nvPr/>
        </p:nvPicPr>
        <p:blipFill>
          <a:blip r:embed="rId3">
            <a:alphaModFix/>
          </a:blip>
          <a:stretch>
            <a:fillRect/>
          </a:stretch>
        </p:blipFill>
        <p:spPr>
          <a:xfrm>
            <a:off x="72350" y="0"/>
            <a:ext cx="9071658" cy="5143500"/>
          </a:xfrm>
          <a:prstGeom prst="rect">
            <a:avLst/>
          </a:prstGeom>
          <a:noFill/>
          <a:ln>
            <a:noFill/>
          </a:ln>
        </p:spPr>
      </p:pic>
      <p:pic>
        <p:nvPicPr>
          <p:cNvPr id="55" name="Google Shape;55;g5e6dd9a046_0_0"/>
          <p:cNvPicPr preferRelativeResize="0"/>
          <p:nvPr/>
        </p:nvPicPr>
        <p:blipFill>
          <a:blip r:embed="rId4">
            <a:alphaModFix/>
          </a:blip>
          <a:stretch>
            <a:fillRect/>
          </a:stretch>
        </p:blipFill>
        <p:spPr>
          <a:xfrm>
            <a:off x="1457750" y="-114300"/>
            <a:ext cx="1312345" cy="1193199"/>
          </a:xfrm>
          <a:prstGeom prst="rect">
            <a:avLst/>
          </a:prstGeom>
          <a:noFill/>
          <a:ln>
            <a:noFill/>
          </a:ln>
        </p:spPr>
      </p:pic>
      <p:sp>
        <p:nvSpPr>
          <p:cNvPr id="56" name="Google Shape;56;g5e6dd9a046_0_0"/>
          <p:cNvSpPr txBox="1"/>
          <p:nvPr/>
        </p:nvSpPr>
        <p:spPr>
          <a:xfrm>
            <a:off x="2952750" y="107188"/>
            <a:ext cx="5753100" cy="97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1"/>
                </a:solidFill>
              </a:rPr>
              <a:t>TRƯỜNG ĐẠI HỌC CÔNG NGHỆ SÀI GÒN</a:t>
            </a:r>
            <a:endParaRPr sz="1800" b="1">
              <a:solidFill>
                <a:schemeClr val="dk1"/>
              </a:solidFill>
            </a:endParaRPr>
          </a:p>
          <a:p>
            <a:pPr marL="0" lvl="0" indent="0" algn="ctr" rtl="0">
              <a:lnSpc>
                <a:spcPct val="115000"/>
              </a:lnSpc>
              <a:spcBef>
                <a:spcPts val="0"/>
              </a:spcBef>
              <a:spcAft>
                <a:spcPts val="0"/>
              </a:spcAft>
              <a:buNone/>
            </a:pPr>
            <a:r>
              <a:rPr lang="en" sz="1800" b="1">
                <a:solidFill>
                  <a:schemeClr val="dk1"/>
                </a:solidFill>
              </a:rPr>
              <a:t>KHOA CÔNG NGHỆ THÔNG TIN</a:t>
            </a:r>
            <a:endParaRPr sz="1800" b="1">
              <a:solidFill>
                <a:schemeClr val="dk1"/>
              </a:solidFill>
            </a:endParaRPr>
          </a:p>
        </p:txBody>
      </p:sp>
      <p:sp>
        <p:nvSpPr>
          <p:cNvPr id="57" name="Google Shape;57;g5e6dd9a046_0_0"/>
          <p:cNvSpPr txBox="1"/>
          <p:nvPr/>
        </p:nvSpPr>
        <p:spPr>
          <a:xfrm>
            <a:off x="4462650" y="1243200"/>
            <a:ext cx="3000000" cy="547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1"/>
                </a:solidFill>
              </a:rPr>
              <a:t>LUẬN</a:t>
            </a:r>
            <a:r>
              <a:rPr lang="en" sz="1800" b="1">
                <a:solidFill>
                  <a:schemeClr val="dk1"/>
                </a:solidFill>
              </a:rPr>
              <a:t> </a:t>
            </a:r>
            <a:r>
              <a:rPr lang="en" sz="1600" b="1">
                <a:solidFill>
                  <a:schemeClr val="dk1"/>
                </a:solidFill>
              </a:rPr>
              <a:t>VĂN</a:t>
            </a:r>
            <a:r>
              <a:rPr lang="en" sz="1800" b="1">
                <a:solidFill>
                  <a:schemeClr val="dk1"/>
                </a:solidFill>
              </a:rPr>
              <a:t> TỐT NGHIỆP</a:t>
            </a:r>
            <a:endParaRPr sz="1800" b="1">
              <a:solidFill>
                <a:schemeClr val="dk1"/>
              </a:solidFill>
            </a:endParaRPr>
          </a:p>
        </p:txBody>
      </p:sp>
      <p:sp>
        <p:nvSpPr>
          <p:cNvPr id="58" name="Google Shape;58;g5e6dd9a046_0_0"/>
          <p:cNvSpPr txBox="1"/>
          <p:nvPr/>
        </p:nvSpPr>
        <p:spPr>
          <a:xfrm>
            <a:off x="1814700" y="1790700"/>
            <a:ext cx="7329300" cy="13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u="sng">
                <a:solidFill>
                  <a:schemeClr val="dk1"/>
                </a:solidFill>
              </a:rPr>
              <a:t>Tên đề tài:</a:t>
            </a:r>
            <a:endParaRPr sz="1800" u="sng">
              <a:solidFill>
                <a:schemeClr val="dk1"/>
              </a:solidFill>
            </a:endParaRPr>
          </a:p>
          <a:p>
            <a:pPr marL="0" lvl="0" indent="0" algn="ctr" rtl="0">
              <a:lnSpc>
                <a:spcPct val="115000"/>
              </a:lnSpc>
              <a:spcBef>
                <a:spcPts val="0"/>
              </a:spcBef>
              <a:spcAft>
                <a:spcPts val="0"/>
              </a:spcAft>
              <a:buNone/>
            </a:pPr>
            <a:r>
              <a:rPr lang="en" sz="2400" b="1">
                <a:solidFill>
                  <a:schemeClr val="dk1"/>
                </a:solidFill>
              </a:rPr>
              <a:t>TÌM HIỂU SPRING FRAMEWORK</a:t>
            </a:r>
            <a:endParaRPr sz="2400" b="1">
              <a:solidFill>
                <a:schemeClr val="dk1"/>
              </a:solidFill>
            </a:endParaRPr>
          </a:p>
          <a:p>
            <a:pPr marL="0" lvl="0" indent="0" algn="ctr" rtl="0">
              <a:lnSpc>
                <a:spcPct val="115000"/>
              </a:lnSpc>
              <a:spcBef>
                <a:spcPts val="0"/>
              </a:spcBef>
              <a:spcAft>
                <a:spcPts val="0"/>
              </a:spcAft>
              <a:buNone/>
            </a:pPr>
            <a:r>
              <a:rPr lang="en" sz="2400" b="1">
                <a:solidFill>
                  <a:schemeClr val="dk1"/>
                </a:solidFill>
              </a:rPr>
              <a:t>XÂY DỰNG ỨNG DỤNG THƯƠNG MẠI ĐIỆN TỬ</a:t>
            </a:r>
            <a:endParaRPr sz="2400" b="1">
              <a:solidFill>
                <a:schemeClr val="dk1"/>
              </a:solidFill>
            </a:endParaRPr>
          </a:p>
        </p:txBody>
      </p:sp>
      <p:sp>
        <p:nvSpPr>
          <p:cNvPr id="59" name="Google Shape;59;g5e6dd9a046_0_0"/>
          <p:cNvSpPr txBox="1"/>
          <p:nvPr/>
        </p:nvSpPr>
        <p:spPr>
          <a:xfrm>
            <a:off x="4095750" y="3200250"/>
            <a:ext cx="4938600" cy="14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1"/>
                </a:solidFill>
              </a:rPr>
              <a:t>GVHD:</a:t>
            </a:r>
            <a:r>
              <a:rPr lang="en" sz="1800">
                <a:solidFill>
                  <a:schemeClr val="dk1"/>
                </a:solidFill>
              </a:rPr>
              <a:t> ThS. Hồ Đình Khả</a:t>
            </a:r>
            <a:endParaRPr sz="1800">
              <a:solidFill>
                <a:schemeClr val="dk1"/>
              </a:solidFill>
            </a:endParaRPr>
          </a:p>
          <a:p>
            <a:pPr marL="0" lvl="0" indent="0" algn="l" rtl="0">
              <a:lnSpc>
                <a:spcPct val="115000"/>
              </a:lnSpc>
              <a:spcBef>
                <a:spcPts val="0"/>
              </a:spcBef>
              <a:spcAft>
                <a:spcPts val="0"/>
              </a:spcAft>
              <a:buNone/>
            </a:pPr>
            <a:r>
              <a:rPr lang="en" sz="1800" b="1">
                <a:solidFill>
                  <a:schemeClr val="dk1"/>
                </a:solidFill>
              </a:rPr>
              <a:t>Sinh viên thực hiện:</a:t>
            </a:r>
            <a:endParaRPr sz="1800" b="1">
              <a:solidFill>
                <a:schemeClr val="dk1"/>
              </a:solidFill>
            </a:endParaRPr>
          </a:p>
          <a:p>
            <a:pPr marL="0" lvl="0" indent="0" algn="l" rtl="0">
              <a:lnSpc>
                <a:spcPct val="115000"/>
              </a:lnSpc>
              <a:spcBef>
                <a:spcPts val="0"/>
              </a:spcBef>
              <a:spcAft>
                <a:spcPts val="0"/>
              </a:spcAft>
              <a:buNone/>
            </a:pPr>
            <a:r>
              <a:rPr lang="en" sz="1800">
                <a:solidFill>
                  <a:schemeClr val="dk1"/>
                </a:solidFill>
              </a:rPr>
              <a:t>1.Bùi Lê Nhựt Tài – DH51500015</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2.Nguyễn Quốc Nguyên Thông – DH51500019</a:t>
            </a:r>
            <a:endParaRPr sz="1800">
              <a:solidFill>
                <a:schemeClr val="dk1"/>
              </a:solidFill>
            </a:endParaRPr>
          </a:p>
        </p:txBody>
      </p:sp>
      <p:sp>
        <p:nvSpPr>
          <p:cNvPr id="60" name="Google Shape;60;g5e6dd9a046_0_0"/>
          <p:cNvSpPr txBox="1"/>
          <p:nvPr/>
        </p:nvSpPr>
        <p:spPr>
          <a:xfrm>
            <a:off x="3333750" y="4638150"/>
            <a:ext cx="3000000" cy="42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chemeClr val="dk1"/>
                </a:solidFill>
              </a:rPr>
              <a:t>Năm 2019</a:t>
            </a:r>
            <a:endParaRPr sz="1800" b="1">
              <a:solidFill>
                <a:schemeClr val="dk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5df0444e0b_1_160"/>
          <p:cNvSpPr txBox="1">
            <a:spLocks noGrp="1"/>
          </p:cNvSpPr>
          <p:nvPr>
            <p:ph type="title"/>
          </p:nvPr>
        </p:nvSpPr>
        <p:spPr>
          <a:xfrm>
            <a:off x="5008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latin typeface="Arial"/>
                <a:ea typeface="Arial"/>
                <a:cs typeface="Arial"/>
                <a:sym typeface="Arial"/>
              </a:rPr>
              <a:t>Spring framework</a:t>
            </a:r>
            <a:endParaRPr sz="3000">
              <a:latin typeface="Arial"/>
              <a:ea typeface="Arial"/>
              <a:cs typeface="Arial"/>
              <a:sym typeface="Arial"/>
            </a:endParaRPr>
          </a:p>
        </p:txBody>
      </p:sp>
      <p:sp>
        <p:nvSpPr>
          <p:cNvPr id="143" name="Google Shape;143;g5df0444e0b_1_160"/>
          <p:cNvSpPr txBox="1">
            <a:spLocks noGrp="1"/>
          </p:cNvSpPr>
          <p:nvPr>
            <p:ph type="body" idx="1"/>
          </p:nvPr>
        </p:nvSpPr>
        <p:spPr>
          <a:xfrm>
            <a:off x="492825" y="2068300"/>
            <a:ext cx="3551400" cy="16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700">
                <a:solidFill>
                  <a:srgbClr val="333333"/>
                </a:solidFill>
                <a:latin typeface="Arial"/>
                <a:ea typeface="Arial"/>
                <a:cs typeface="Arial"/>
                <a:sym typeface="Arial"/>
              </a:rPr>
              <a:t>Spring Framework là một nền tảng Java hỗ trợ toàn diện để phát triển các ứng dụng Java.</a:t>
            </a:r>
            <a:endParaRPr sz="1700">
              <a:solidFill>
                <a:srgbClr val="333333"/>
              </a:solidFill>
              <a:latin typeface="Arial"/>
              <a:ea typeface="Arial"/>
              <a:cs typeface="Arial"/>
              <a:sym typeface="Arial"/>
            </a:endParaRPr>
          </a:p>
          <a:p>
            <a:pPr marL="0" lvl="0" indent="0" algn="l" rtl="0">
              <a:lnSpc>
                <a:spcPct val="115000"/>
              </a:lnSpc>
              <a:spcBef>
                <a:spcPts val="1100"/>
              </a:spcBef>
              <a:spcAft>
                <a:spcPts val="1100"/>
              </a:spcAft>
              <a:buSzPts val="1300"/>
              <a:buNone/>
            </a:pPr>
            <a:r>
              <a:rPr lang="en" sz="1700">
                <a:solidFill>
                  <a:srgbClr val="333333"/>
                </a:solidFill>
                <a:latin typeface="Arial"/>
                <a:ea typeface="Arial"/>
                <a:cs typeface="Arial"/>
                <a:sym typeface="Arial"/>
              </a:rPr>
              <a:t>Spring cho phép xây dựng các ứng dụng từ "</a:t>
            </a:r>
            <a:r>
              <a:rPr lang="en" sz="1700" b="1" i="1">
                <a:solidFill>
                  <a:srgbClr val="505050"/>
                </a:solidFill>
                <a:highlight>
                  <a:srgbClr val="FFFFFF"/>
                </a:highlight>
                <a:latin typeface="Arial"/>
                <a:ea typeface="Arial"/>
                <a:cs typeface="Arial"/>
                <a:sym typeface="Arial"/>
              </a:rPr>
              <a:t>các đối tượng Java thuần túy</a:t>
            </a:r>
            <a:r>
              <a:rPr lang="en" sz="1700">
                <a:solidFill>
                  <a:srgbClr val="333333"/>
                </a:solidFill>
                <a:latin typeface="Arial"/>
                <a:ea typeface="Arial"/>
                <a:cs typeface="Arial"/>
                <a:sym typeface="Arial"/>
              </a:rPr>
              <a:t>" (POJOs) và áp dụng các bài toán nghiệp vụ vào mà không ảnh hưởng POJO.</a:t>
            </a:r>
            <a:endParaRPr sz="1700">
              <a:solidFill>
                <a:srgbClr val="222222"/>
              </a:solidFill>
              <a:highlight>
                <a:srgbClr val="FFFFFF"/>
              </a:highlight>
              <a:latin typeface="Arial"/>
              <a:ea typeface="Arial"/>
              <a:cs typeface="Arial"/>
              <a:sym typeface="Arial"/>
            </a:endParaRPr>
          </a:p>
        </p:txBody>
      </p:sp>
      <p:pic>
        <p:nvPicPr>
          <p:cNvPr id="144" name="Google Shape;144;g5df0444e0b_1_160"/>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45" name="Google Shape;145;g5df0444e0b_1_160"/>
          <p:cNvPicPr preferRelativeResize="0"/>
          <p:nvPr/>
        </p:nvPicPr>
        <p:blipFill rotWithShape="1">
          <a:blip r:embed="rId4">
            <a:alphaModFix/>
          </a:blip>
          <a:srcRect/>
          <a:stretch/>
        </p:blipFill>
        <p:spPr>
          <a:xfrm>
            <a:off x="4044227" y="1318650"/>
            <a:ext cx="5099773" cy="3824850"/>
          </a:xfrm>
          <a:prstGeom prst="rect">
            <a:avLst/>
          </a:prstGeom>
          <a:noFill/>
          <a:ln>
            <a:noFill/>
          </a:ln>
        </p:spPr>
      </p:pic>
      <p:pic>
        <p:nvPicPr>
          <p:cNvPr id="146" name="Google Shape;146;g5df0444e0b_1_160"/>
          <p:cNvPicPr preferRelativeResize="0"/>
          <p:nvPr/>
        </p:nvPicPr>
        <p:blipFill rotWithShape="1">
          <a:blip r:embed="rId5">
            <a:alphaModFix/>
          </a:blip>
          <a:srcRect t="28487" b="21224"/>
          <a:stretch/>
        </p:blipFill>
        <p:spPr>
          <a:xfrm>
            <a:off x="5949463" y="699450"/>
            <a:ext cx="2607611" cy="687637"/>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5df0444e0b_1_168"/>
          <p:cNvSpPr txBox="1">
            <a:spLocks noGrp="1"/>
          </p:cNvSpPr>
          <p:nvPr>
            <p:ph type="title"/>
          </p:nvPr>
        </p:nvSpPr>
        <p:spPr>
          <a:xfrm>
            <a:off x="921375" y="617750"/>
            <a:ext cx="609900" cy="55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sz="3000">
                <a:solidFill>
                  <a:srgbClr val="6AA84F"/>
                </a:solidFill>
                <a:latin typeface="Arial"/>
                <a:ea typeface="Arial"/>
                <a:cs typeface="Arial"/>
                <a:sym typeface="Arial"/>
              </a:rPr>
              <a:t>?</a:t>
            </a:r>
            <a:endParaRPr sz="3000">
              <a:solidFill>
                <a:srgbClr val="6AA84F"/>
              </a:solidFill>
              <a:latin typeface="Arial"/>
              <a:ea typeface="Arial"/>
              <a:cs typeface="Arial"/>
              <a:sym typeface="Arial"/>
            </a:endParaRPr>
          </a:p>
        </p:txBody>
      </p:sp>
      <p:sp>
        <p:nvSpPr>
          <p:cNvPr id="152" name="Google Shape;152;g5df0444e0b_1_168"/>
          <p:cNvSpPr txBox="1">
            <a:spLocks noGrp="1"/>
          </p:cNvSpPr>
          <p:nvPr>
            <p:ph type="body" idx="1"/>
          </p:nvPr>
        </p:nvSpPr>
        <p:spPr>
          <a:xfrm>
            <a:off x="194225" y="1173950"/>
            <a:ext cx="8895900" cy="369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Data Access/Integration:</a:t>
            </a:r>
            <a:r>
              <a:rPr lang="en" sz="1400">
                <a:solidFill>
                  <a:srgbClr val="000000"/>
                </a:solidFill>
                <a:latin typeface="Arial"/>
                <a:ea typeface="Arial"/>
                <a:cs typeface="Arial"/>
                <a:sym typeface="Arial"/>
              </a:rPr>
              <a:t> Truy cập/tích hợp dữ liệu</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JDBC</a:t>
            </a:r>
            <a:r>
              <a:rPr lang="en" sz="1400">
                <a:solidFill>
                  <a:srgbClr val="000000"/>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Java Database Connectivity): Module kết nối cơ sở dữ liệu</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ORM</a:t>
            </a:r>
            <a:r>
              <a:rPr lang="en" sz="1400">
                <a:solidFill>
                  <a:srgbClr val="000000"/>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Object-relational mapping): Kỹ thuật/cơ chế lập trình thực hiện ánh xạ CSDL sang các đối tượng</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OXM</a:t>
            </a:r>
            <a:r>
              <a:rPr lang="en" sz="1400">
                <a:solidFill>
                  <a:srgbClr val="000000"/>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Object XML mapping - Extensible Markup Language (XML)): Kỹ thuật Object XML mapping</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JMS</a:t>
            </a:r>
            <a:r>
              <a:rPr lang="en" sz="1400">
                <a:solidFill>
                  <a:srgbClr val="000000"/>
                </a:solidFill>
                <a:latin typeface="Arial"/>
                <a:ea typeface="Arial"/>
                <a:cs typeface="Arial"/>
                <a:sym typeface="Arial"/>
              </a:rPr>
              <a:t> (Java Message Service): Module </a:t>
            </a:r>
            <a:r>
              <a:rPr lang="en" sz="1400">
                <a:solidFill>
                  <a:srgbClr val="000000"/>
                </a:solidFill>
                <a:highlight>
                  <a:srgbClr val="FFFFFF"/>
                </a:highlight>
                <a:latin typeface="Arial"/>
                <a:ea typeface="Arial"/>
                <a:cs typeface="Arial"/>
                <a:sym typeface="Arial"/>
              </a:rPr>
              <a:t>có thể tạo, gửi, nhận, đọc các message</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WebSocket</a:t>
            </a:r>
            <a:r>
              <a:rPr lang="en" sz="1400">
                <a:solidFill>
                  <a:srgbClr val="000000"/>
                </a:solidFill>
                <a:latin typeface="Arial"/>
                <a:ea typeface="Arial"/>
                <a:cs typeface="Arial"/>
                <a:sym typeface="Arial"/>
              </a:rPr>
              <a:t>: </a:t>
            </a:r>
            <a:r>
              <a:rPr lang="en" sz="1400">
                <a:solidFill>
                  <a:srgbClr val="000000"/>
                </a:solidFill>
                <a:highlight>
                  <a:srgbClr val="FFFFFF"/>
                </a:highlight>
                <a:latin typeface="Arial"/>
                <a:ea typeface="Arial"/>
                <a:cs typeface="Arial"/>
                <a:sym typeface="Arial"/>
              </a:rPr>
              <a:t>Dùng giao thức đóng gói TCP (Transmission Control Protocol) để giao tiếp client và server</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Servlet</a:t>
            </a:r>
            <a:r>
              <a:rPr lang="en" sz="1400">
                <a:solidFill>
                  <a:srgbClr val="000000"/>
                </a:solidFill>
                <a:latin typeface="Arial"/>
                <a:ea typeface="Arial"/>
                <a:cs typeface="Arial"/>
                <a:sym typeface="Arial"/>
              </a:rPr>
              <a:t>: Controller phía máy chủ và được viết hoàn toàn trên Java</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Portlet</a:t>
            </a:r>
            <a:r>
              <a:rPr lang="en" sz="1400">
                <a:solidFill>
                  <a:srgbClr val="000000"/>
                </a:solidFill>
                <a:latin typeface="Arial"/>
                <a:ea typeface="Arial"/>
                <a:cs typeface="Arial"/>
                <a:sym typeface="Arial"/>
              </a:rPr>
              <a:t>: Khá giống chức năng Servlet nhưng chỉ hiển thị ra các kiểu nội dung cHTML, XHTML, WML</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AOP </a:t>
            </a:r>
            <a:r>
              <a:rPr lang="en" sz="1400">
                <a:solidFill>
                  <a:srgbClr val="000000"/>
                </a:solidFill>
                <a:latin typeface="Arial"/>
                <a:ea typeface="Arial"/>
                <a:cs typeface="Arial"/>
                <a:sym typeface="Arial"/>
              </a:rPr>
              <a:t>(</a:t>
            </a:r>
            <a:r>
              <a:rPr lang="en" sz="1400">
                <a:solidFill>
                  <a:srgbClr val="000000"/>
                </a:solidFill>
                <a:highlight>
                  <a:srgbClr val="FFFFFF"/>
                </a:highlight>
                <a:latin typeface="Arial"/>
                <a:ea typeface="Arial"/>
                <a:cs typeface="Arial"/>
                <a:sym typeface="Arial"/>
              </a:rPr>
              <a:t>Aspect Oriented Programming): là một kỹ thuật hay pattern để code tinh gọn, hợp lý, đỡ bị trùng lặp, …</a:t>
            </a:r>
            <a:endParaRPr sz="1400">
              <a:solidFill>
                <a:srgbClr val="000000"/>
              </a:solidFill>
              <a:highlight>
                <a:srgbClr val="FFFFFF"/>
              </a:highlight>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Aspect</a:t>
            </a:r>
            <a:r>
              <a:rPr lang="en" sz="1400">
                <a:solidFill>
                  <a:srgbClr val="000000"/>
                </a:solidFill>
                <a:latin typeface="Arial"/>
                <a:ea typeface="Arial"/>
                <a:cs typeface="Arial"/>
                <a:sym typeface="Arial"/>
              </a:rPr>
              <a:t>: Các khía cạnh riêng biệt nhau về source code, quy tắc, ...</a:t>
            </a:r>
            <a:endParaRPr sz="1400">
              <a:solidFill>
                <a:srgbClr val="000000"/>
              </a:solidFill>
              <a:highlight>
                <a:srgbClr val="FFFFFF"/>
              </a:highlight>
              <a:latin typeface="Arial"/>
              <a:ea typeface="Arial"/>
              <a:cs typeface="Arial"/>
              <a:sym typeface="Arial"/>
            </a:endParaRPr>
          </a:p>
          <a:p>
            <a:pPr marL="0" lvl="0" indent="0" algn="l" rtl="0">
              <a:lnSpc>
                <a:spcPct val="115000"/>
              </a:lnSpc>
              <a:spcBef>
                <a:spcPts val="1100"/>
              </a:spcBef>
              <a:spcAft>
                <a:spcPts val="1100"/>
              </a:spcAft>
              <a:buSzPts val="1300"/>
              <a:buNone/>
            </a:pPr>
            <a:endParaRPr sz="1400">
              <a:solidFill>
                <a:srgbClr val="000000"/>
              </a:solidFill>
              <a:latin typeface="Arial"/>
              <a:ea typeface="Arial"/>
              <a:cs typeface="Arial"/>
              <a:sym typeface="Arial"/>
            </a:endParaRPr>
          </a:p>
        </p:txBody>
      </p:sp>
      <p:pic>
        <p:nvPicPr>
          <p:cNvPr id="153" name="Google Shape;153;g5df0444e0b_1_168"/>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54" name="Google Shape;154;g5df0444e0b_1_168"/>
          <p:cNvPicPr preferRelativeResize="0"/>
          <p:nvPr/>
        </p:nvPicPr>
        <p:blipFill rotWithShape="1">
          <a:blip r:embed="rId4">
            <a:alphaModFix/>
          </a:blip>
          <a:srcRect t="28487" b="21224"/>
          <a:stretch/>
        </p:blipFill>
        <p:spPr>
          <a:xfrm>
            <a:off x="5949463" y="699450"/>
            <a:ext cx="2607611" cy="687637"/>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5df0444e0b_1_175"/>
          <p:cNvSpPr txBox="1">
            <a:spLocks noGrp="1"/>
          </p:cNvSpPr>
          <p:nvPr>
            <p:ph type="title"/>
          </p:nvPr>
        </p:nvSpPr>
        <p:spPr>
          <a:xfrm>
            <a:off x="921375" y="617750"/>
            <a:ext cx="609900" cy="55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600"/>
              <a:buNone/>
            </a:pPr>
            <a:r>
              <a:rPr lang="en" sz="3000">
                <a:solidFill>
                  <a:srgbClr val="6AA84F"/>
                </a:solidFill>
                <a:latin typeface="Arial"/>
                <a:ea typeface="Arial"/>
                <a:cs typeface="Arial"/>
                <a:sym typeface="Arial"/>
              </a:rPr>
              <a:t>?</a:t>
            </a:r>
            <a:endParaRPr sz="3000">
              <a:solidFill>
                <a:srgbClr val="6AA84F"/>
              </a:solidFill>
              <a:latin typeface="Arial"/>
              <a:ea typeface="Arial"/>
              <a:cs typeface="Arial"/>
              <a:sym typeface="Arial"/>
            </a:endParaRPr>
          </a:p>
        </p:txBody>
      </p:sp>
      <p:sp>
        <p:nvSpPr>
          <p:cNvPr id="160" name="Google Shape;160;g5df0444e0b_1_175"/>
          <p:cNvSpPr txBox="1">
            <a:spLocks noGrp="1"/>
          </p:cNvSpPr>
          <p:nvPr>
            <p:ph type="body" idx="1"/>
          </p:nvPr>
        </p:nvSpPr>
        <p:spPr>
          <a:xfrm>
            <a:off x="434275" y="1173950"/>
            <a:ext cx="8122800" cy="39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Instrumentation</a:t>
            </a:r>
            <a:r>
              <a:rPr lang="en" sz="1400">
                <a:solidFill>
                  <a:srgbClr val="000000"/>
                </a:solidFill>
                <a:latin typeface="Arial"/>
                <a:ea typeface="Arial"/>
                <a:cs typeface="Arial"/>
                <a:sym typeface="Arial"/>
              </a:rPr>
              <a:t>: Module hỗ trợ lập trình AOP chủ yếu để kiểm tra</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Messaging</a:t>
            </a:r>
            <a:r>
              <a:rPr lang="en" sz="1400">
                <a:solidFill>
                  <a:srgbClr val="000000"/>
                </a:solidFill>
                <a:latin typeface="Arial"/>
                <a:ea typeface="Arial"/>
                <a:cs typeface="Arial"/>
                <a:sym typeface="Arial"/>
              </a:rPr>
              <a:t>: module hỗ trợ Simple Text Orientated Messaging Protocol hỗ hợ client giao tiếp server</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Bean</a:t>
            </a:r>
            <a:r>
              <a:rPr lang="en" sz="1400">
                <a:solidFill>
                  <a:srgbClr val="000000"/>
                </a:solidFill>
                <a:latin typeface="Arial"/>
                <a:ea typeface="Arial"/>
                <a:cs typeface="Arial"/>
                <a:sym typeface="Arial"/>
              </a:rPr>
              <a:t>: Java Object nền của Spring theo các tính năng IoC và Dependency Injection</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Core</a:t>
            </a:r>
            <a:r>
              <a:rPr lang="en" sz="1400">
                <a:solidFill>
                  <a:srgbClr val="000000"/>
                </a:solidFill>
                <a:latin typeface="Arial"/>
                <a:ea typeface="Arial"/>
                <a:cs typeface="Arial"/>
                <a:sym typeface="Arial"/>
              </a:rPr>
              <a:t>: Nhân lõi Spring cũng chứa các module theo IoC và Dependency Injection</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Context</a:t>
            </a:r>
            <a:r>
              <a:rPr lang="en" sz="1400">
                <a:solidFill>
                  <a:srgbClr val="000000"/>
                </a:solidFill>
                <a:latin typeface="Arial"/>
                <a:ea typeface="Arial"/>
                <a:cs typeface="Arial"/>
                <a:sym typeface="Arial"/>
              </a:rPr>
              <a:t>: Chức năng nền kết nối các Object qua JNDI</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latin typeface="Arial"/>
                <a:ea typeface="Arial"/>
                <a:cs typeface="Arial"/>
                <a:sym typeface="Arial"/>
              </a:rPr>
              <a:t>SpEL</a:t>
            </a:r>
            <a:r>
              <a:rPr lang="en" sz="1400">
                <a:solidFill>
                  <a:srgbClr val="000000"/>
                </a:solidFill>
                <a:latin typeface="Arial"/>
                <a:ea typeface="Arial"/>
                <a:cs typeface="Arial"/>
                <a:sym typeface="Arial"/>
              </a:rPr>
              <a:t> (The Expression Language): Module hỗ trợ truy vấn, truy xuất các đối tượng từ IoC</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highlight>
                  <a:srgbClr val="FFFFFF"/>
                </a:highlight>
                <a:latin typeface="Arial"/>
                <a:ea typeface="Arial"/>
                <a:cs typeface="Arial"/>
                <a:sym typeface="Arial"/>
              </a:rPr>
              <a:t>IoC </a:t>
            </a:r>
            <a:r>
              <a:rPr lang="en" sz="1400">
                <a:solidFill>
                  <a:srgbClr val="000000"/>
                </a:solidFill>
                <a:highlight>
                  <a:srgbClr val="FFFFFF"/>
                </a:highlight>
                <a:latin typeface="Arial"/>
                <a:ea typeface="Arial"/>
                <a:cs typeface="Arial"/>
                <a:sym typeface="Arial"/>
              </a:rPr>
              <a:t>(Inversion of Control): là Design pattern được tạo ra để code có thể tuân thủ nguyên lý Dependency Inversion. </a:t>
            </a:r>
            <a:endParaRPr sz="1400">
              <a:solidFill>
                <a:srgbClr val="000000"/>
              </a:solidFill>
              <a:latin typeface="Arial"/>
              <a:ea typeface="Arial"/>
              <a:cs typeface="Arial"/>
              <a:sym typeface="Arial"/>
            </a:endParaRPr>
          </a:p>
          <a:p>
            <a:pPr marL="0" lvl="0" indent="0" algn="l" rtl="0">
              <a:lnSpc>
                <a:spcPct val="115000"/>
              </a:lnSpc>
              <a:spcBef>
                <a:spcPts val="1100"/>
              </a:spcBef>
              <a:spcAft>
                <a:spcPts val="0"/>
              </a:spcAft>
              <a:buSzPts val="1300"/>
              <a:buNone/>
            </a:pPr>
            <a:r>
              <a:rPr lang="en" sz="1400" b="1">
                <a:solidFill>
                  <a:srgbClr val="000000"/>
                </a:solidFill>
                <a:highlight>
                  <a:srgbClr val="FFFFFF"/>
                </a:highlight>
                <a:latin typeface="Arial"/>
                <a:ea typeface="Arial"/>
                <a:cs typeface="Arial"/>
                <a:sym typeface="Arial"/>
              </a:rPr>
              <a:t>Dependency Inversion</a:t>
            </a:r>
            <a:r>
              <a:rPr lang="en" sz="1400">
                <a:solidFill>
                  <a:srgbClr val="000000"/>
                </a:solidFill>
                <a:highlight>
                  <a:srgbClr val="FFFFFF"/>
                </a:highlight>
                <a:latin typeface="Arial"/>
                <a:ea typeface="Arial"/>
                <a:cs typeface="Arial"/>
                <a:sym typeface="Arial"/>
              </a:rPr>
              <a:t>: Đây là một nguyên lý để thiết kế và viết code</a:t>
            </a:r>
            <a:endParaRPr sz="1400">
              <a:solidFill>
                <a:srgbClr val="000000"/>
              </a:solidFill>
              <a:latin typeface="Arial"/>
              <a:ea typeface="Arial"/>
              <a:cs typeface="Arial"/>
              <a:sym typeface="Arial"/>
            </a:endParaRPr>
          </a:p>
          <a:p>
            <a:pPr marL="0" lvl="0" indent="0" algn="l" rtl="0">
              <a:lnSpc>
                <a:spcPct val="115000"/>
              </a:lnSpc>
              <a:spcBef>
                <a:spcPts val="1100"/>
              </a:spcBef>
              <a:spcAft>
                <a:spcPts val="1100"/>
              </a:spcAft>
              <a:buSzPts val="1300"/>
              <a:buNone/>
            </a:pPr>
            <a:r>
              <a:rPr lang="en" sz="1400" b="1">
                <a:solidFill>
                  <a:srgbClr val="000000"/>
                </a:solidFill>
                <a:highlight>
                  <a:srgbClr val="FFFFFF"/>
                </a:highlight>
                <a:latin typeface="Arial"/>
                <a:ea typeface="Arial"/>
                <a:cs typeface="Arial"/>
                <a:sym typeface="Arial"/>
              </a:rPr>
              <a:t>JNDI</a:t>
            </a:r>
            <a:r>
              <a:rPr lang="en" sz="1400">
                <a:solidFill>
                  <a:srgbClr val="000000"/>
                </a:solidFill>
                <a:highlight>
                  <a:srgbClr val="FFFFFF"/>
                </a:highlight>
                <a:latin typeface="Arial"/>
                <a:ea typeface="Arial"/>
                <a:cs typeface="Arial"/>
                <a:sym typeface="Arial"/>
              </a:rPr>
              <a:t> (Java Naming and Directory Interface): Module hỗ trợ đặt tên tạo các mục theo chuẩn</a:t>
            </a:r>
            <a:endParaRPr sz="1400">
              <a:solidFill>
                <a:srgbClr val="000000"/>
              </a:solidFill>
              <a:latin typeface="Arial"/>
              <a:ea typeface="Arial"/>
              <a:cs typeface="Arial"/>
              <a:sym typeface="Arial"/>
            </a:endParaRPr>
          </a:p>
        </p:txBody>
      </p:sp>
      <p:pic>
        <p:nvPicPr>
          <p:cNvPr id="161" name="Google Shape;161;g5df0444e0b_1_175"/>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62" name="Google Shape;162;g5df0444e0b_1_175"/>
          <p:cNvPicPr preferRelativeResize="0"/>
          <p:nvPr/>
        </p:nvPicPr>
        <p:blipFill rotWithShape="1">
          <a:blip r:embed="rId4">
            <a:alphaModFix/>
          </a:blip>
          <a:srcRect t="28487" b="21224"/>
          <a:stretch/>
        </p:blipFill>
        <p:spPr>
          <a:xfrm>
            <a:off x="5949463" y="699450"/>
            <a:ext cx="2607611" cy="687637"/>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5df0444e0b_1_1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latin typeface="Arial"/>
                <a:ea typeface="Arial"/>
                <a:cs typeface="Arial"/>
                <a:sym typeface="Arial"/>
              </a:rPr>
              <a:t>Spring MVC</a:t>
            </a:r>
            <a:endParaRPr sz="3000">
              <a:latin typeface="Arial"/>
              <a:ea typeface="Arial"/>
              <a:cs typeface="Arial"/>
              <a:sym typeface="Arial"/>
            </a:endParaRPr>
          </a:p>
        </p:txBody>
      </p:sp>
      <p:sp>
        <p:nvSpPr>
          <p:cNvPr id="168" name="Google Shape;168;g5df0444e0b_1_189"/>
          <p:cNvSpPr txBox="1">
            <a:spLocks noGrp="1"/>
          </p:cNvSpPr>
          <p:nvPr>
            <p:ph type="body" idx="1"/>
          </p:nvPr>
        </p:nvSpPr>
        <p:spPr>
          <a:xfrm>
            <a:off x="729575" y="1584200"/>
            <a:ext cx="3168000" cy="252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700">
                <a:solidFill>
                  <a:srgbClr val="000000"/>
                </a:solidFill>
                <a:highlight>
                  <a:srgbClr val="FFFFFF"/>
                </a:highlight>
                <a:latin typeface="Arial"/>
                <a:ea typeface="Arial"/>
                <a:cs typeface="Arial"/>
                <a:sym typeface="Arial"/>
              </a:rPr>
              <a:t>Spring MVC được thiết kế dành cho việc xây dựng các ứng dụng nền tảng web.</a:t>
            </a:r>
            <a:endParaRPr sz="1700">
              <a:solidFill>
                <a:srgbClr val="000000"/>
              </a:solidFill>
              <a:latin typeface="Arial"/>
              <a:ea typeface="Arial"/>
              <a:cs typeface="Arial"/>
              <a:sym typeface="Arial"/>
            </a:endParaRPr>
          </a:p>
          <a:p>
            <a:pPr marL="0" lvl="0" indent="0" algn="l" rtl="0">
              <a:lnSpc>
                <a:spcPct val="115000"/>
              </a:lnSpc>
              <a:spcBef>
                <a:spcPts val="1100"/>
              </a:spcBef>
              <a:spcAft>
                <a:spcPts val="1100"/>
              </a:spcAft>
              <a:buSzPts val="1300"/>
              <a:buNone/>
            </a:pPr>
            <a:r>
              <a:rPr lang="en" sz="1700">
                <a:solidFill>
                  <a:srgbClr val="000000"/>
                </a:solidFill>
                <a:latin typeface="Arial"/>
                <a:ea typeface="Arial"/>
                <a:cs typeface="Arial"/>
                <a:sym typeface="Arial"/>
              </a:rPr>
              <a:t>Spring cho phép xây dựng các ứng dụng từ "</a:t>
            </a:r>
            <a:r>
              <a:rPr lang="en" sz="1700" b="1" i="1">
                <a:solidFill>
                  <a:srgbClr val="000000"/>
                </a:solidFill>
                <a:highlight>
                  <a:srgbClr val="FFFFFF"/>
                </a:highlight>
                <a:latin typeface="Arial"/>
                <a:ea typeface="Arial"/>
                <a:cs typeface="Arial"/>
                <a:sym typeface="Arial"/>
              </a:rPr>
              <a:t>các đối tượng Java thuần túy</a:t>
            </a:r>
            <a:r>
              <a:rPr lang="en" sz="1700">
                <a:solidFill>
                  <a:srgbClr val="000000"/>
                </a:solidFill>
                <a:latin typeface="Arial"/>
                <a:ea typeface="Arial"/>
                <a:cs typeface="Arial"/>
                <a:sym typeface="Arial"/>
              </a:rPr>
              <a:t>" (POJOs) và áp dụng các bài toán nghiệp vụ vào mà ảnh hưởng POJO.</a:t>
            </a:r>
            <a:endParaRPr sz="1700">
              <a:solidFill>
                <a:srgbClr val="000000"/>
              </a:solidFill>
              <a:highlight>
                <a:srgbClr val="FFFFFF"/>
              </a:highlight>
              <a:latin typeface="Arial"/>
              <a:ea typeface="Arial"/>
              <a:cs typeface="Arial"/>
              <a:sym typeface="Arial"/>
            </a:endParaRPr>
          </a:p>
        </p:txBody>
      </p:sp>
      <p:pic>
        <p:nvPicPr>
          <p:cNvPr id="169" name="Google Shape;169;g5df0444e0b_1_189"/>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70" name="Google Shape;170;g5df0444e0b_1_189"/>
          <p:cNvPicPr preferRelativeResize="0"/>
          <p:nvPr/>
        </p:nvPicPr>
        <p:blipFill rotWithShape="1">
          <a:blip r:embed="rId4">
            <a:alphaModFix/>
          </a:blip>
          <a:srcRect/>
          <a:stretch/>
        </p:blipFill>
        <p:spPr>
          <a:xfrm>
            <a:off x="4127525" y="1463621"/>
            <a:ext cx="4949524" cy="3173900"/>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5df0444e0b_1_11"/>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3.	Bootstrap</a:t>
            </a:r>
            <a:endParaRPr sz="2400">
              <a:latin typeface="Arial"/>
              <a:ea typeface="Arial"/>
              <a:cs typeface="Arial"/>
              <a:sym typeface="Arial"/>
            </a:endParaRPr>
          </a:p>
        </p:txBody>
      </p:sp>
      <p:pic>
        <p:nvPicPr>
          <p:cNvPr id="176" name="Google Shape;176;g5df0444e0b_1_11"/>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177" name="Google Shape;177;g5df0444e0b_1_1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1100" b="0"/>
              <a:t>(free-css.com)</a:t>
            </a:r>
            <a:endParaRPr sz="1100" b="0"/>
          </a:p>
        </p:txBody>
      </p:sp>
      <p:pic>
        <p:nvPicPr>
          <p:cNvPr id="178" name="Google Shape;178;g5df0444e0b_1_11"/>
          <p:cNvPicPr preferRelativeResize="0"/>
          <p:nvPr/>
        </p:nvPicPr>
        <p:blipFill rotWithShape="1">
          <a:blip r:embed="rId4">
            <a:alphaModFix/>
          </a:blip>
          <a:srcRect/>
          <a:stretch/>
        </p:blipFill>
        <p:spPr>
          <a:xfrm>
            <a:off x="4727472" y="1790128"/>
            <a:ext cx="4222649" cy="2614325"/>
          </a:xfrm>
          <a:prstGeom prst="rect">
            <a:avLst/>
          </a:prstGeom>
          <a:noFill/>
          <a:ln>
            <a:noFill/>
          </a:ln>
        </p:spPr>
      </p:pic>
      <p:pic>
        <p:nvPicPr>
          <p:cNvPr id="179" name="Google Shape;179;g5df0444e0b_1_11"/>
          <p:cNvPicPr preferRelativeResize="0"/>
          <p:nvPr/>
        </p:nvPicPr>
        <p:blipFill rotWithShape="1">
          <a:blip r:embed="rId5">
            <a:alphaModFix/>
          </a:blip>
          <a:srcRect/>
          <a:stretch/>
        </p:blipFill>
        <p:spPr>
          <a:xfrm>
            <a:off x="507476" y="1790129"/>
            <a:ext cx="3998022" cy="2614324"/>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5df0444e0b_1_25"/>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4.	Java Server Pages (JSP)</a:t>
            </a:r>
            <a:endParaRPr sz="2400">
              <a:latin typeface="Arial"/>
              <a:ea typeface="Arial"/>
              <a:cs typeface="Arial"/>
              <a:sym typeface="Arial"/>
            </a:endParaRPr>
          </a:p>
        </p:txBody>
      </p:sp>
      <p:pic>
        <p:nvPicPr>
          <p:cNvPr id="185" name="Google Shape;185;g5df0444e0b_1_25"/>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86" name="Google Shape;186;g5df0444e0b_1_25"/>
          <p:cNvPicPr preferRelativeResize="0"/>
          <p:nvPr/>
        </p:nvPicPr>
        <p:blipFill rotWithShape="1">
          <a:blip r:embed="rId4">
            <a:alphaModFix/>
          </a:blip>
          <a:srcRect/>
          <a:stretch/>
        </p:blipFill>
        <p:spPr>
          <a:xfrm>
            <a:off x="1385888" y="1179050"/>
            <a:ext cx="6372225" cy="3657600"/>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5df0444e0b_1_57"/>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4.	Java Server Pages (JSP)</a:t>
            </a:r>
            <a:endParaRPr sz="2400">
              <a:latin typeface="Arial"/>
              <a:ea typeface="Arial"/>
              <a:cs typeface="Arial"/>
              <a:sym typeface="Arial"/>
            </a:endParaRPr>
          </a:p>
        </p:txBody>
      </p:sp>
      <p:pic>
        <p:nvPicPr>
          <p:cNvPr id="192" name="Google Shape;192;g5df0444e0b_1_57"/>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93" name="Google Shape;193;g5df0444e0b_1_57"/>
          <p:cNvPicPr preferRelativeResize="0"/>
          <p:nvPr/>
        </p:nvPicPr>
        <p:blipFill rotWithShape="1">
          <a:blip r:embed="rId4">
            <a:alphaModFix/>
          </a:blip>
          <a:srcRect/>
          <a:stretch/>
        </p:blipFill>
        <p:spPr>
          <a:xfrm>
            <a:off x="1562100" y="1458275"/>
            <a:ext cx="6019800" cy="3238500"/>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5df0444e0b_1_30"/>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5.	Hibernate</a:t>
            </a:r>
            <a:endParaRPr sz="2400">
              <a:latin typeface="Arial"/>
              <a:ea typeface="Arial"/>
              <a:cs typeface="Arial"/>
              <a:sym typeface="Arial"/>
            </a:endParaRPr>
          </a:p>
        </p:txBody>
      </p:sp>
      <p:pic>
        <p:nvPicPr>
          <p:cNvPr id="199" name="Google Shape;199;g5df0444e0b_1_30"/>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00" name="Google Shape;200;g5df0444e0b_1_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ORM</a:t>
            </a:r>
            <a:r>
              <a:rPr lang="en" sz="2400"/>
              <a:t> (Object-relational mapping)</a:t>
            </a:r>
            <a:endParaRPr sz="2400"/>
          </a:p>
        </p:txBody>
      </p:sp>
      <p:sp>
        <p:nvSpPr>
          <p:cNvPr id="201" name="Google Shape;201;g5df0444e0b_1_30"/>
          <p:cNvSpPr txBox="1"/>
          <p:nvPr/>
        </p:nvSpPr>
        <p:spPr>
          <a:xfrm>
            <a:off x="653250" y="2147625"/>
            <a:ext cx="2642100" cy="223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0" i="0" u="none" strike="noStrike" cap="none">
                <a:solidFill>
                  <a:srgbClr val="1B1B1B"/>
                </a:solidFill>
                <a:highlight>
                  <a:srgbClr val="FFFFFF"/>
                </a:highlight>
                <a:latin typeface="Arial"/>
                <a:ea typeface="Arial"/>
                <a:cs typeface="Arial"/>
                <a:sym typeface="Arial"/>
              </a:rPr>
              <a:t>JDBC là công cụ thô sơ nhất, mộc mạc nhất giúp ta kết nối CSDL trong ứng dụng Java. Và rồi Hibernate ra đời, nó mang trong mình nhiều công cụ hữu ích giúp cho việc kết nối với CSDL một cách thuận tiện, dễ dàng hơn.</a:t>
            </a:r>
            <a:endParaRPr sz="1400" b="0" i="0" u="none" strike="noStrike" cap="none">
              <a:solidFill>
                <a:srgbClr val="000000"/>
              </a:solidFill>
              <a:latin typeface="Arial"/>
              <a:ea typeface="Arial"/>
              <a:cs typeface="Arial"/>
              <a:sym typeface="Arial"/>
            </a:endParaRPr>
          </a:p>
        </p:txBody>
      </p:sp>
      <p:pic>
        <p:nvPicPr>
          <p:cNvPr id="202" name="Google Shape;202;g5df0444e0b_1_30"/>
          <p:cNvPicPr preferRelativeResize="0"/>
          <p:nvPr/>
        </p:nvPicPr>
        <p:blipFill rotWithShape="1">
          <a:blip r:embed="rId4">
            <a:alphaModFix/>
          </a:blip>
          <a:srcRect/>
          <a:stretch/>
        </p:blipFill>
        <p:spPr>
          <a:xfrm>
            <a:off x="3094050" y="1852050"/>
            <a:ext cx="5715000" cy="1524000"/>
          </a:xfrm>
          <a:prstGeom prst="rect">
            <a:avLst/>
          </a:prstGeom>
          <a:noFill/>
          <a:ln>
            <a:noFill/>
          </a:ln>
        </p:spPr>
      </p:pic>
      <p:pic>
        <p:nvPicPr>
          <p:cNvPr id="203" name="Google Shape;203;g5df0444e0b_1_30"/>
          <p:cNvPicPr preferRelativeResize="0"/>
          <p:nvPr/>
        </p:nvPicPr>
        <p:blipFill rotWithShape="1">
          <a:blip r:embed="rId5">
            <a:alphaModFix/>
          </a:blip>
          <a:srcRect/>
          <a:stretch/>
        </p:blipFill>
        <p:spPr>
          <a:xfrm>
            <a:off x="3229974" y="3125325"/>
            <a:ext cx="5548124" cy="1524000"/>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5df0444e0b_1_2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latin typeface="Arial"/>
                <a:ea typeface="Arial"/>
                <a:cs typeface="Arial"/>
                <a:sym typeface="Arial"/>
              </a:rPr>
              <a:t>Một số framwork ORM khác </a:t>
            </a:r>
            <a:endParaRPr sz="2400">
              <a:latin typeface="Arial"/>
              <a:ea typeface="Arial"/>
              <a:cs typeface="Arial"/>
              <a:sym typeface="Arial"/>
            </a:endParaRPr>
          </a:p>
        </p:txBody>
      </p:sp>
      <p:pic>
        <p:nvPicPr>
          <p:cNvPr id="209" name="Google Shape;209;g5df0444e0b_1_211"/>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210" name="Google Shape;210;g5df0444e0b_1_211"/>
          <p:cNvPicPr preferRelativeResize="0"/>
          <p:nvPr/>
        </p:nvPicPr>
        <p:blipFill rotWithShape="1">
          <a:blip r:embed="rId4">
            <a:alphaModFix/>
          </a:blip>
          <a:srcRect/>
          <a:stretch/>
        </p:blipFill>
        <p:spPr>
          <a:xfrm>
            <a:off x="351461" y="2526875"/>
            <a:ext cx="6758401" cy="1779544"/>
          </a:xfrm>
          <a:prstGeom prst="rect">
            <a:avLst/>
          </a:prstGeom>
          <a:noFill/>
          <a:ln>
            <a:noFill/>
          </a:ln>
        </p:spPr>
      </p:pic>
      <p:sp>
        <p:nvSpPr>
          <p:cNvPr id="211" name="Google Shape;211;g5df0444e0b_1_211"/>
          <p:cNvSpPr txBox="1"/>
          <p:nvPr/>
        </p:nvSpPr>
        <p:spPr>
          <a:xfrm>
            <a:off x="794075" y="1488088"/>
            <a:ext cx="78756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JPA </a:t>
            </a:r>
            <a:r>
              <a:rPr lang="en" sz="1400" b="0" i="0" u="none" strike="noStrike" cap="none">
                <a:solidFill>
                  <a:srgbClr val="000000"/>
                </a:solidFill>
                <a:latin typeface="Arial"/>
                <a:ea typeface="Arial"/>
                <a:cs typeface="Arial"/>
                <a:sym typeface="Arial"/>
              </a:rPr>
              <a:t>(</a:t>
            </a:r>
            <a:r>
              <a:rPr lang="en" sz="1400" b="0" i="0" u="none" strike="noStrike" cap="none">
                <a:solidFill>
                  <a:srgbClr val="404040"/>
                </a:solidFill>
                <a:highlight>
                  <a:srgbClr val="FFFFFF"/>
                </a:highlight>
                <a:latin typeface="Arial"/>
                <a:ea typeface="Arial"/>
                <a:cs typeface="Arial"/>
                <a:sym typeface="Arial"/>
              </a:rPr>
              <a:t>Java Persistence API) </a:t>
            </a:r>
            <a:r>
              <a:rPr lang="en" sz="1400" b="0" i="0" u="none" strike="noStrike" cap="none">
                <a:solidFill>
                  <a:srgbClr val="000000"/>
                </a:solidFill>
                <a:latin typeface="Arial"/>
                <a:ea typeface="Arial"/>
                <a:cs typeface="Arial"/>
                <a:sym typeface="Arial"/>
              </a:rPr>
              <a:t> là module nền java quản lý các quan hệ dữ liệu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Hibernate</a:t>
            </a:r>
            <a:r>
              <a:rPr lang="en" sz="1400" b="0" i="0" u="none" strike="noStrike" cap="none">
                <a:solidFill>
                  <a:srgbClr val="000000"/>
                </a:solidFill>
                <a:latin typeface="Arial"/>
                <a:ea typeface="Arial"/>
                <a:cs typeface="Arial"/>
                <a:sym typeface="Arial"/>
              </a:rPr>
              <a:t> cũng giống như JPA nhưng hiện thực nó chi tiết hơn qua các quy tác của JPA </a:t>
            </a:r>
            <a:endParaRPr sz="1400" b="0" i="0" u="none" strike="noStrike" cap="none">
              <a:solidFill>
                <a:srgbClr val="000000"/>
              </a:solidFill>
              <a:latin typeface="Arial"/>
              <a:ea typeface="Arial"/>
              <a:cs typeface="Arial"/>
              <a:sym typeface="Arial"/>
            </a:endParaRPr>
          </a:p>
        </p:txBody>
      </p:sp>
      <p:pic>
        <p:nvPicPr>
          <p:cNvPr id="212" name="Google Shape;212;g5df0444e0b_1_211"/>
          <p:cNvPicPr preferRelativeResize="0"/>
          <p:nvPr/>
        </p:nvPicPr>
        <p:blipFill rotWithShape="1">
          <a:blip r:embed="rId5">
            <a:alphaModFix/>
          </a:blip>
          <a:srcRect/>
          <a:stretch/>
        </p:blipFill>
        <p:spPr>
          <a:xfrm>
            <a:off x="6701884" y="3046696"/>
            <a:ext cx="2062275" cy="665450"/>
          </a:xfrm>
          <a:prstGeom prst="rect">
            <a:avLst/>
          </a:prstGeom>
          <a:noFill/>
          <a:ln>
            <a:noFill/>
          </a:ln>
        </p:spPr>
      </p:pic>
      <p:pic>
        <p:nvPicPr>
          <p:cNvPr id="213" name="Google Shape;213;g5df0444e0b_1_211"/>
          <p:cNvPicPr preferRelativeResize="0"/>
          <p:nvPr/>
        </p:nvPicPr>
        <p:blipFill rotWithShape="1">
          <a:blip r:embed="rId6">
            <a:alphaModFix/>
          </a:blip>
          <a:srcRect/>
          <a:stretch/>
        </p:blipFill>
        <p:spPr>
          <a:xfrm>
            <a:off x="6902113" y="3788350"/>
            <a:ext cx="1814225" cy="535200"/>
          </a:xfrm>
          <a:prstGeom prst="rect">
            <a:avLst/>
          </a:prstGeom>
          <a:noFill/>
          <a:ln>
            <a:noFill/>
          </a:ln>
        </p:spPr>
      </p:pic>
      <p:pic>
        <p:nvPicPr>
          <p:cNvPr id="214" name="Google Shape;214;g5df0444e0b_1_211"/>
          <p:cNvPicPr preferRelativeResize="0"/>
          <p:nvPr/>
        </p:nvPicPr>
        <p:blipFill rotWithShape="1">
          <a:blip r:embed="rId7">
            <a:alphaModFix/>
          </a:blip>
          <a:srcRect/>
          <a:stretch/>
        </p:blipFill>
        <p:spPr>
          <a:xfrm>
            <a:off x="6785542" y="2396775"/>
            <a:ext cx="2006994" cy="53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5df0444e0b_1_2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Hibernate</a:t>
            </a:r>
            <a:endParaRPr sz="3000"/>
          </a:p>
        </p:txBody>
      </p:sp>
      <p:sp>
        <p:nvSpPr>
          <p:cNvPr id="220" name="Google Shape;220;g5df0444e0b_1_221"/>
          <p:cNvSpPr txBox="1"/>
          <p:nvPr/>
        </p:nvSpPr>
        <p:spPr>
          <a:xfrm>
            <a:off x="494575" y="1405800"/>
            <a:ext cx="3860400" cy="295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1B1B1B"/>
                </a:solidFill>
                <a:highlight>
                  <a:srgbClr val="FFFFFF"/>
                </a:highlight>
                <a:latin typeface="Arial"/>
                <a:ea typeface="Arial"/>
                <a:cs typeface="Arial"/>
                <a:sym typeface="Arial"/>
              </a:rPr>
              <a:t>Persistence object Chính là các POJO object map với các table tương ứng của cơ sở dữ liệu quan hệ</a:t>
            </a:r>
            <a:endParaRPr sz="1600" b="0" i="0" u="none" strike="noStrike" cap="none">
              <a:solidFill>
                <a:srgbClr val="1B1B1B"/>
              </a:solidFill>
              <a:highlight>
                <a:srgbClr val="FFFFFF"/>
              </a:highlight>
              <a:latin typeface="Arial"/>
              <a:ea typeface="Arial"/>
              <a:cs typeface="Arial"/>
              <a:sym typeface="Arial"/>
            </a:endParaRPr>
          </a:p>
          <a:p>
            <a:pPr marL="0" marR="0" lvl="0" indent="0" algn="l" rtl="0">
              <a:lnSpc>
                <a:spcPct val="115000"/>
              </a:lnSpc>
              <a:spcBef>
                <a:spcPts val="1600"/>
              </a:spcBef>
              <a:spcAft>
                <a:spcPts val="1600"/>
              </a:spcAft>
              <a:buClr>
                <a:srgbClr val="000000"/>
              </a:buClr>
              <a:buSzPts val="1600"/>
              <a:buFont typeface="Arial"/>
              <a:buNone/>
            </a:pPr>
            <a:r>
              <a:rPr lang="en" sz="1600" b="0" i="0" u="none" strike="noStrike" cap="none">
                <a:solidFill>
                  <a:srgbClr val="1B1B1B"/>
                </a:solidFill>
                <a:highlight>
                  <a:srgbClr val="FFFFFF"/>
                </a:highlight>
                <a:latin typeface="Arial"/>
                <a:ea typeface="Arial"/>
                <a:cs typeface="Arial"/>
                <a:sym typeface="Arial"/>
              </a:rPr>
              <a:t>Session Factory Là một interface giúp tạo ra session kết nối đến database bằng cách đọc các cấu hình trong Hibernate configuration. Mỗi một database phải có một session factory. </a:t>
            </a:r>
            <a:endParaRPr sz="1600" b="0" i="0" u="none" strike="noStrike" cap="none">
              <a:solidFill>
                <a:srgbClr val="1B1B1B"/>
              </a:solidFill>
              <a:highlight>
                <a:srgbClr val="FFFFFF"/>
              </a:highlight>
              <a:latin typeface="Arial"/>
              <a:ea typeface="Arial"/>
              <a:cs typeface="Arial"/>
              <a:sym typeface="Arial"/>
            </a:endParaRPr>
          </a:p>
        </p:txBody>
      </p:sp>
      <p:pic>
        <p:nvPicPr>
          <p:cNvPr id="221" name="Google Shape;221;g5df0444e0b_1_221"/>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222" name="Google Shape;222;g5df0444e0b_1_221"/>
          <p:cNvPicPr preferRelativeResize="0"/>
          <p:nvPr/>
        </p:nvPicPr>
        <p:blipFill rotWithShape="1">
          <a:blip r:embed="rId4">
            <a:alphaModFix/>
          </a:blip>
          <a:srcRect/>
          <a:stretch/>
        </p:blipFill>
        <p:spPr>
          <a:xfrm>
            <a:off x="4435300" y="1405788"/>
            <a:ext cx="4331825" cy="27882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txBox="1">
            <a:spLocks noGrp="1"/>
          </p:cNvSpPr>
          <p:nvPr>
            <p:ph type="subTitle" idx="1"/>
          </p:nvPr>
        </p:nvSpPr>
        <p:spPr>
          <a:xfrm>
            <a:off x="1120675" y="2318450"/>
            <a:ext cx="7050000" cy="13653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SzPts val="1600"/>
              <a:buNone/>
            </a:pPr>
            <a:r>
              <a:rPr lang="en" sz="2400" b="1">
                <a:solidFill>
                  <a:srgbClr val="000000"/>
                </a:solidFill>
                <a:latin typeface="Arial"/>
                <a:ea typeface="Arial"/>
                <a:cs typeface="Arial"/>
                <a:sym typeface="Arial"/>
              </a:rPr>
              <a:t>TÌM HIỂU SPRING FRAMEWORK</a:t>
            </a:r>
            <a:endParaRPr sz="2400" b="1">
              <a:solidFill>
                <a:srgbClr val="000000"/>
              </a:solidFill>
              <a:latin typeface="Arial"/>
              <a:ea typeface="Arial"/>
              <a:cs typeface="Arial"/>
              <a:sym typeface="Arial"/>
            </a:endParaRPr>
          </a:p>
          <a:p>
            <a:pPr marL="0" lvl="0" indent="0" algn="ctr" rtl="0">
              <a:lnSpc>
                <a:spcPct val="130000"/>
              </a:lnSpc>
              <a:spcBef>
                <a:spcPts val="0"/>
              </a:spcBef>
              <a:spcAft>
                <a:spcPts val="0"/>
              </a:spcAft>
              <a:buSzPts val="1600"/>
              <a:buNone/>
            </a:pPr>
            <a:r>
              <a:rPr lang="en" sz="2400" b="1">
                <a:solidFill>
                  <a:srgbClr val="000000"/>
                </a:solidFill>
                <a:latin typeface="Arial"/>
                <a:ea typeface="Arial"/>
                <a:cs typeface="Arial"/>
                <a:sym typeface="Arial"/>
              </a:rPr>
              <a:t>XÂY DỰNG ỨNG DỤNG THƯƠNG MẠI ĐIỆN TỬ</a:t>
            </a:r>
            <a:endParaRPr sz="2400" b="1">
              <a:solidFill>
                <a:srgbClr val="000000"/>
              </a:solidFill>
              <a:latin typeface="Arial"/>
              <a:ea typeface="Arial"/>
              <a:cs typeface="Arial"/>
              <a:sym typeface="Arial"/>
            </a:endParaRPr>
          </a:p>
        </p:txBody>
      </p:sp>
      <p:pic>
        <p:nvPicPr>
          <p:cNvPr id="66" name="Google Shape;66;p1"/>
          <p:cNvPicPr preferRelativeResize="0"/>
          <p:nvPr/>
        </p:nvPicPr>
        <p:blipFill rotWithShape="1">
          <a:blip r:embed="rId3">
            <a:alphaModFix/>
          </a:blip>
          <a:srcRect/>
          <a:stretch/>
        </p:blipFill>
        <p:spPr>
          <a:xfrm>
            <a:off x="5812050" y="4639250"/>
            <a:ext cx="374090" cy="374090"/>
          </a:xfrm>
          <a:prstGeom prst="rect">
            <a:avLst/>
          </a:prstGeom>
          <a:noFill/>
          <a:ln>
            <a:noFill/>
          </a:ln>
        </p:spPr>
      </p:pic>
      <p:pic>
        <p:nvPicPr>
          <p:cNvPr id="67" name="Google Shape;67;p1"/>
          <p:cNvPicPr preferRelativeResize="0"/>
          <p:nvPr/>
        </p:nvPicPr>
        <p:blipFill rotWithShape="1">
          <a:blip r:embed="rId4">
            <a:alphaModFix/>
          </a:blip>
          <a:srcRect/>
          <a:stretch/>
        </p:blipFill>
        <p:spPr>
          <a:xfrm>
            <a:off x="5812050" y="4038963"/>
            <a:ext cx="374090" cy="374090"/>
          </a:xfrm>
          <a:prstGeom prst="rect">
            <a:avLst/>
          </a:prstGeom>
          <a:noFill/>
          <a:ln>
            <a:noFill/>
          </a:ln>
        </p:spPr>
      </p:pic>
      <p:pic>
        <p:nvPicPr>
          <p:cNvPr id="68" name="Google Shape;68;p1"/>
          <p:cNvPicPr preferRelativeResize="0"/>
          <p:nvPr/>
        </p:nvPicPr>
        <p:blipFill rotWithShape="1">
          <a:blip r:embed="rId5">
            <a:alphaModFix/>
          </a:blip>
          <a:srcRect t="13613" b="72096"/>
          <a:stretch/>
        </p:blipFill>
        <p:spPr>
          <a:xfrm>
            <a:off x="0" y="0"/>
            <a:ext cx="9144000" cy="483800"/>
          </a:xfrm>
          <a:prstGeom prst="rect">
            <a:avLst/>
          </a:prstGeom>
          <a:noFill/>
          <a:ln>
            <a:noFill/>
          </a:ln>
        </p:spPr>
      </p:pic>
      <p:pic>
        <p:nvPicPr>
          <p:cNvPr id="69" name="Google Shape;69;p1"/>
          <p:cNvPicPr preferRelativeResize="0"/>
          <p:nvPr/>
        </p:nvPicPr>
        <p:blipFill rotWithShape="1">
          <a:blip r:embed="rId6">
            <a:alphaModFix/>
          </a:blip>
          <a:srcRect/>
          <a:stretch/>
        </p:blipFill>
        <p:spPr>
          <a:xfrm>
            <a:off x="654425" y="4224750"/>
            <a:ext cx="466250" cy="483800"/>
          </a:xfrm>
          <a:prstGeom prst="rect">
            <a:avLst/>
          </a:prstGeom>
          <a:noFill/>
          <a:ln>
            <a:noFill/>
          </a:ln>
        </p:spPr>
      </p:pic>
      <p:pic>
        <p:nvPicPr>
          <p:cNvPr id="70" name="Google Shape;70;p1"/>
          <p:cNvPicPr preferRelativeResize="0"/>
          <p:nvPr/>
        </p:nvPicPr>
        <p:blipFill rotWithShape="1">
          <a:blip r:embed="rId7">
            <a:alphaModFix/>
          </a:blip>
          <a:srcRect b="21160"/>
          <a:stretch/>
        </p:blipFill>
        <p:spPr>
          <a:xfrm>
            <a:off x="2625800" y="546378"/>
            <a:ext cx="3321200" cy="851000"/>
          </a:xfrm>
          <a:prstGeom prst="rect">
            <a:avLst/>
          </a:prstGeom>
          <a:noFill/>
          <a:ln>
            <a:noFill/>
          </a:ln>
        </p:spPr>
      </p:pic>
      <p:sp>
        <p:nvSpPr>
          <p:cNvPr id="71" name="Google Shape;71;p1"/>
          <p:cNvSpPr txBox="1"/>
          <p:nvPr/>
        </p:nvSpPr>
        <p:spPr>
          <a:xfrm>
            <a:off x="2731800" y="1594663"/>
            <a:ext cx="3498600" cy="37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Lato"/>
                <a:ea typeface="Lato"/>
                <a:cs typeface="Lato"/>
                <a:sym typeface="Lato"/>
              </a:rPr>
              <a:t>LUẬN VĂN TỐT NGHIỆP</a:t>
            </a:r>
            <a:endParaRPr sz="1800" b="1" i="0" u="none" strike="noStrike" cap="none">
              <a:solidFill>
                <a:srgbClr val="000000"/>
              </a:solidFill>
              <a:latin typeface="Lato"/>
              <a:ea typeface="Lato"/>
              <a:cs typeface="Lato"/>
              <a:sym typeface="Lato"/>
            </a:endParaRPr>
          </a:p>
        </p:txBody>
      </p:sp>
      <p:sp>
        <p:nvSpPr>
          <p:cNvPr id="72" name="Google Shape;72;p1"/>
          <p:cNvSpPr txBox="1"/>
          <p:nvPr/>
        </p:nvSpPr>
        <p:spPr>
          <a:xfrm>
            <a:off x="1263825" y="4320550"/>
            <a:ext cx="22464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GVHD: Ths. Hồ Đình Khả</a:t>
            </a:r>
            <a:endParaRPr sz="1400" b="0" i="0" u="none" strike="noStrike" cap="none">
              <a:solidFill>
                <a:srgbClr val="000000"/>
              </a:solidFill>
              <a:latin typeface="Lato"/>
              <a:ea typeface="Lato"/>
              <a:cs typeface="Lato"/>
              <a:sym typeface="Lato"/>
            </a:endParaRPr>
          </a:p>
        </p:txBody>
      </p:sp>
      <p:sp>
        <p:nvSpPr>
          <p:cNvPr id="73" name="Google Shape;73;p1"/>
          <p:cNvSpPr txBox="1"/>
          <p:nvPr/>
        </p:nvSpPr>
        <p:spPr>
          <a:xfrm>
            <a:off x="6297375" y="4038975"/>
            <a:ext cx="17772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 Bùi Lê Nhựt Tài</a:t>
            </a:r>
            <a:endParaRPr sz="1400" b="0" i="0" u="none" strike="noStrike" cap="none">
              <a:solidFill>
                <a:srgbClr val="000000"/>
              </a:solidFill>
              <a:latin typeface="Lato"/>
              <a:ea typeface="Lato"/>
              <a:cs typeface="Lato"/>
              <a:sym typeface="Lato"/>
            </a:endParaRPr>
          </a:p>
        </p:txBody>
      </p:sp>
      <p:sp>
        <p:nvSpPr>
          <p:cNvPr id="74" name="Google Shape;74;p1"/>
          <p:cNvSpPr txBox="1"/>
          <p:nvPr/>
        </p:nvSpPr>
        <p:spPr>
          <a:xfrm>
            <a:off x="6333925" y="4639250"/>
            <a:ext cx="25719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Nguyễn Quốc Nguyên Thông</a:t>
            </a:r>
            <a:endParaRPr sz="1400" b="0" i="0" u="none" strike="noStrike" cap="none">
              <a:solidFill>
                <a:srgbClr val="000000"/>
              </a:solidFill>
              <a:latin typeface="Lato"/>
              <a:ea typeface="Lato"/>
              <a:cs typeface="Lato"/>
              <a:sym typeface="Lato"/>
            </a:endParaRPr>
          </a:p>
        </p:txBody>
      </p:sp>
      <p:sp>
        <p:nvSpPr>
          <p:cNvPr id="75" name="Google Shape;75;p1"/>
          <p:cNvSpPr txBox="1"/>
          <p:nvPr/>
        </p:nvSpPr>
        <p:spPr>
          <a:xfrm>
            <a:off x="4523075" y="4336875"/>
            <a:ext cx="1111500" cy="48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Thực hiện:</a:t>
            </a:r>
            <a:endParaRPr sz="1400" b="0" i="0" u="none" strike="noStrike" cap="none">
              <a:solidFill>
                <a:srgbClr val="000000"/>
              </a:solidFill>
              <a:latin typeface="Arial"/>
              <a:ea typeface="Arial"/>
              <a:cs typeface="Arial"/>
              <a:sym typeface="Arial"/>
            </a:endParaRPr>
          </a:p>
        </p:txBody>
      </p:sp>
      <p:sp>
        <p:nvSpPr>
          <p:cNvPr id="76" name="Google Shape;76;p1"/>
          <p:cNvSpPr txBox="1"/>
          <p:nvPr/>
        </p:nvSpPr>
        <p:spPr>
          <a:xfrm>
            <a:off x="1408075" y="2027900"/>
            <a:ext cx="10140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000000"/>
              </a:buClr>
              <a:buSzPts val="1300"/>
              <a:buFont typeface="Arial"/>
              <a:buNone/>
            </a:pPr>
            <a:r>
              <a:rPr lang="en" sz="1300" b="0" i="1" u="sng" strike="noStrike" cap="none">
                <a:solidFill>
                  <a:srgbClr val="000000"/>
                </a:solidFill>
                <a:latin typeface="Arial"/>
                <a:ea typeface="Arial"/>
                <a:cs typeface="Arial"/>
                <a:sym typeface="Arial"/>
              </a:rPr>
              <a:t>Tên đề tài: </a:t>
            </a:r>
            <a:endParaRPr sz="1300" b="0" i="1" u="sng"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5df0444e0b_1_40"/>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6.	MySQL</a:t>
            </a:r>
            <a:endParaRPr sz="2400">
              <a:latin typeface="Arial"/>
              <a:ea typeface="Arial"/>
              <a:cs typeface="Arial"/>
              <a:sym typeface="Arial"/>
            </a:endParaRPr>
          </a:p>
        </p:txBody>
      </p:sp>
      <p:pic>
        <p:nvPicPr>
          <p:cNvPr id="228" name="Google Shape;228;g5df0444e0b_1_40"/>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29" name="Google Shape;229;g5df0444e0b_1_4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MySQL</a:t>
            </a:r>
            <a:endParaRPr sz="3000"/>
          </a:p>
        </p:txBody>
      </p:sp>
      <p:pic>
        <p:nvPicPr>
          <p:cNvPr id="230" name="Google Shape;230;g5df0444e0b_1_40"/>
          <p:cNvPicPr preferRelativeResize="0"/>
          <p:nvPr/>
        </p:nvPicPr>
        <p:blipFill rotWithShape="1">
          <a:blip r:embed="rId4">
            <a:alphaModFix/>
          </a:blip>
          <a:srcRect/>
          <a:stretch/>
        </p:blipFill>
        <p:spPr>
          <a:xfrm>
            <a:off x="5359706" y="483800"/>
            <a:ext cx="3784299" cy="4518550"/>
          </a:xfrm>
          <a:prstGeom prst="rect">
            <a:avLst/>
          </a:prstGeom>
          <a:noFill/>
          <a:ln>
            <a:noFill/>
          </a:ln>
        </p:spPr>
      </p:pic>
      <p:sp>
        <p:nvSpPr>
          <p:cNvPr id="231" name="Google Shape;231;g5df0444e0b_1_40"/>
          <p:cNvSpPr txBox="1"/>
          <p:nvPr/>
        </p:nvSpPr>
        <p:spPr>
          <a:xfrm>
            <a:off x="593100" y="2209075"/>
            <a:ext cx="4615200" cy="17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rgbClr val="FFFFFF"/>
                </a:highlight>
                <a:latin typeface="Arial"/>
                <a:ea typeface="Arial"/>
                <a:cs typeface="Arial"/>
                <a:sym typeface="Arial"/>
              </a:rPr>
              <a:t>MySQL và SQL Server có thể được xem là giải pháp RDBMS phổ biến.</a:t>
            </a:r>
            <a:endParaRPr sz="18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rgbClr val="FFFFFF"/>
                </a:highlight>
                <a:latin typeface="Arial"/>
                <a:ea typeface="Arial"/>
                <a:cs typeface="Arial"/>
                <a:sym typeface="Arial"/>
              </a:rPr>
              <a:t>MySQL là RDBMS nhanh, dễ dàng để sử dụng mã nguồn mở và miễn phí.</a:t>
            </a:r>
            <a:endParaRPr sz="18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rgbClr val="FFFFFF"/>
                </a:highlight>
                <a:latin typeface="Arial"/>
                <a:ea typeface="Arial"/>
                <a:cs typeface="Arial"/>
                <a:sym typeface="Arial"/>
              </a:rPr>
              <a:t>MySQL có thể kết hợp với</a:t>
            </a:r>
            <a:br>
              <a:rPr lang="en" sz="1800" b="0" i="0" u="none" strike="noStrike" cap="none">
                <a:solidFill>
                  <a:srgbClr val="000000"/>
                </a:solidFill>
                <a:highlight>
                  <a:srgbClr val="FFFFFF"/>
                </a:highlight>
                <a:latin typeface="Arial"/>
                <a:ea typeface="Arial"/>
                <a:cs typeface="Arial"/>
                <a:sym typeface="Arial"/>
              </a:rPr>
            </a:br>
            <a:r>
              <a:rPr lang="en" sz="1800" b="0" i="0" u="none" strike="noStrike" cap="none">
                <a:solidFill>
                  <a:srgbClr val="000000"/>
                </a:solidFill>
                <a:highlight>
                  <a:srgbClr val="FFFFFF"/>
                </a:highlight>
                <a:latin typeface="Arial"/>
                <a:ea typeface="Arial"/>
                <a:cs typeface="Arial"/>
                <a:sym typeface="Arial"/>
              </a:rPr>
              <a:t>mọi ngôn ngữ lập</a:t>
            </a:r>
            <a:br>
              <a:rPr lang="en" sz="1800" b="0" i="0" u="none" strike="noStrike" cap="none">
                <a:solidFill>
                  <a:srgbClr val="000000"/>
                </a:solidFill>
                <a:highlight>
                  <a:srgbClr val="FFFFFF"/>
                </a:highlight>
                <a:latin typeface="Arial"/>
                <a:ea typeface="Arial"/>
                <a:cs typeface="Arial"/>
                <a:sym typeface="Arial"/>
              </a:rPr>
            </a:br>
            <a:r>
              <a:rPr lang="en" sz="1800" b="0" i="0" u="none" strike="noStrike" cap="none">
                <a:solidFill>
                  <a:srgbClr val="000000"/>
                </a:solidFill>
                <a:highlight>
                  <a:srgbClr val="FFFFFF"/>
                </a:highlight>
                <a:latin typeface="Arial"/>
                <a:ea typeface="Arial"/>
                <a:cs typeface="Arial"/>
                <a:sym typeface="Arial"/>
              </a:rPr>
              <a:t>trình khác, thông</a:t>
            </a:r>
            <a:br>
              <a:rPr lang="en" sz="1800" b="0" i="0" u="none" strike="noStrike" cap="none">
                <a:solidFill>
                  <a:srgbClr val="000000"/>
                </a:solidFill>
                <a:highlight>
                  <a:srgbClr val="FFFFFF"/>
                </a:highlight>
                <a:latin typeface="Arial"/>
                <a:ea typeface="Arial"/>
                <a:cs typeface="Arial"/>
                <a:sym typeface="Arial"/>
              </a:rPr>
            </a:br>
            <a:r>
              <a:rPr lang="en" sz="1800" b="0" i="0" u="none" strike="noStrike" cap="none">
                <a:solidFill>
                  <a:srgbClr val="000000"/>
                </a:solidFill>
                <a:highlight>
                  <a:srgbClr val="FFFFFF"/>
                </a:highlight>
                <a:latin typeface="Arial"/>
                <a:ea typeface="Arial"/>
                <a:cs typeface="Arial"/>
                <a:sym typeface="Arial"/>
              </a:rPr>
              <a:t>thường là PHP</a:t>
            </a:r>
            <a:endParaRPr sz="1800" b="0" i="0" u="none" strike="noStrike" cap="none">
              <a:solidFill>
                <a:srgbClr val="000000"/>
              </a:solidFill>
              <a:highlight>
                <a:srgbClr val="FFFFFF"/>
              </a:highlight>
              <a:latin typeface="Arial"/>
              <a:ea typeface="Arial"/>
              <a:cs typeface="Arial"/>
              <a:sym typeface="Arial"/>
            </a:endParaRPr>
          </a:p>
        </p:txBody>
      </p:sp>
      <p:pic>
        <p:nvPicPr>
          <p:cNvPr id="232" name="Google Shape;232;g5df0444e0b_1_40"/>
          <p:cNvPicPr preferRelativeResize="0"/>
          <p:nvPr/>
        </p:nvPicPr>
        <p:blipFill rotWithShape="1">
          <a:blip r:embed="rId5">
            <a:alphaModFix/>
          </a:blip>
          <a:srcRect/>
          <a:stretch/>
        </p:blipFill>
        <p:spPr>
          <a:xfrm>
            <a:off x="2823075" y="3362850"/>
            <a:ext cx="2578500" cy="1330075"/>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5df0444e0b_1_45"/>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7.	Công cụ</a:t>
            </a:r>
            <a:endParaRPr sz="2400">
              <a:latin typeface="Arial"/>
              <a:ea typeface="Arial"/>
              <a:cs typeface="Arial"/>
              <a:sym typeface="Arial"/>
            </a:endParaRPr>
          </a:p>
        </p:txBody>
      </p:sp>
      <p:pic>
        <p:nvPicPr>
          <p:cNvPr id="238" name="Google Shape;238;g5df0444e0b_1_45"/>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39" name="Google Shape;239;g5df0444e0b_1_45"/>
          <p:cNvSpPr txBox="1">
            <a:spLocks noGrp="1"/>
          </p:cNvSpPr>
          <p:nvPr>
            <p:ph type="title"/>
          </p:nvPr>
        </p:nvSpPr>
        <p:spPr>
          <a:xfrm>
            <a:off x="5008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IDE support Java</a:t>
            </a:r>
            <a:endParaRPr sz="3000"/>
          </a:p>
        </p:txBody>
      </p:sp>
      <p:pic>
        <p:nvPicPr>
          <p:cNvPr id="240" name="Google Shape;240;g5df0444e0b_1_45"/>
          <p:cNvPicPr preferRelativeResize="0"/>
          <p:nvPr/>
        </p:nvPicPr>
        <p:blipFill rotWithShape="1">
          <a:blip r:embed="rId4">
            <a:alphaModFix/>
          </a:blip>
          <a:srcRect/>
          <a:stretch/>
        </p:blipFill>
        <p:spPr>
          <a:xfrm>
            <a:off x="3935950" y="545250"/>
            <a:ext cx="5121901" cy="4553676"/>
          </a:xfrm>
          <a:prstGeom prst="rect">
            <a:avLst/>
          </a:prstGeom>
          <a:noFill/>
          <a:ln>
            <a:noFill/>
          </a:ln>
        </p:spPr>
      </p:pic>
      <p:pic>
        <p:nvPicPr>
          <p:cNvPr id="241" name="Google Shape;241;g5df0444e0b_1_45"/>
          <p:cNvPicPr preferRelativeResize="0"/>
          <p:nvPr/>
        </p:nvPicPr>
        <p:blipFill rotWithShape="1">
          <a:blip r:embed="rId5">
            <a:alphaModFix/>
          </a:blip>
          <a:srcRect/>
          <a:stretch/>
        </p:blipFill>
        <p:spPr>
          <a:xfrm>
            <a:off x="273175" y="2469925"/>
            <a:ext cx="3631150" cy="2184364"/>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5df0444e0b_1_50"/>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8.	Host</a:t>
            </a:r>
            <a:endParaRPr sz="2400">
              <a:latin typeface="Arial"/>
              <a:ea typeface="Arial"/>
              <a:cs typeface="Arial"/>
              <a:sym typeface="Arial"/>
            </a:endParaRPr>
          </a:p>
        </p:txBody>
      </p:sp>
      <p:pic>
        <p:nvPicPr>
          <p:cNvPr id="247" name="Google Shape;247;g5df0444e0b_1_50"/>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48" name="Google Shape;248;g5df0444e0b_1_50"/>
          <p:cNvSpPr txBox="1">
            <a:spLocks noGrp="1"/>
          </p:cNvSpPr>
          <p:nvPr>
            <p:ph type="title"/>
          </p:nvPr>
        </p:nvSpPr>
        <p:spPr>
          <a:xfrm>
            <a:off x="711800" y="1318650"/>
            <a:ext cx="7706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2400">
                <a:latin typeface="Arial"/>
                <a:ea typeface="Arial"/>
                <a:cs typeface="Arial"/>
                <a:sym typeface="Arial"/>
              </a:rPr>
              <a:t>Dùng host nào miễn phí?</a:t>
            </a:r>
            <a:endParaRPr sz="2400">
              <a:latin typeface="Arial"/>
              <a:ea typeface="Arial"/>
              <a:cs typeface="Arial"/>
              <a:sym typeface="Arial"/>
            </a:endParaRPr>
          </a:p>
        </p:txBody>
      </p:sp>
      <p:sp>
        <p:nvSpPr>
          <p:cNvPr id="249" name="Google Shape;249;g5df0444e0b_1_50"/>
          <p:cNvSpPr txBox="1"/>
          <p:nvPr/>
        </p:nvSpPr>
        <p:spPr>
          <a:xfrm>
            <a:off x="646975" y="1962500"/>
            <a:ext cx="7828500" cy="108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350"/>
              <a:buFont typeface="Arial"/>
              <a:buNone/>
            </a:pPr>
            <a:r>
              <a:rPr lang="en" sz="1350" b="0" i="0" u="none" strike="noStrike" cap="none">
                <a:solidFill>
                  <a:srgbClr val="1B1B1B"/>
                </a:solidFill>
                <a:highlight>
                  <a:srgbClr val="FFFFFF"/>
                </a:highlight>
                <a:latin typeface="Arial"/>
                <a:ea typeface="Arial"/>
                <a:cs typeface="Arial"/>
                <a:sym typeface="Arial"/>
              </a:rPr>
              <a:t>Sun bị Oracle mua rồi Oracle muốn thương mại hóa MySQL (2017)  -&gt; MySQL bị cộng động tẩy chay!</a:t>
            </a:r>
            <a:endParaRPr sz="1350" b="0" i="0" u="none" strike="noStrike" cap="none">
              <a:solidFill>
                <a:srgbClr val="1B1B1B"/>
              </a:solidFill>
              <a:highlight>
                <a:srgbClr val="FFFFFF"/>
              </a:highlight>
              <a:latin typeface="Arial"/>
              <a:ea typeface="Arial"/>
              <a:cs typeface="Arial"/>
              <a:sym typeface="Arial"/>
            </a:endParaRPr>
          </a:p>
          <a:p>
            <a:pPr marL="0" marR="0" lvl="0" indent="0" algn="l" rtl="0">
              <a:lnSpc>
                <a:spcPct val="115000"/>
              </a:lnSpc>
              <a:spcBef>
                <a:spcPts val="1600"/>
              </a:spcBef>
              <a:spcAft>
                <a:spcPts val="1600"/>
              </a:spcAft>
              <a:buClr>
                <a:srgbClr val="000000"/>
              </a:buClr>
              <a:buSzPts val="1100"/>
              <a:buFont typeface="Arial"/>
              <a:buNone/>
            </a:pPr>
            <a:r>
              <a:rPr lang="en" sz="1350" b="0" i="0" u="none" strike="noStrike" cap="none">
                <a:solidFill>
                  <a:srgbClr val="1B1B1B"/>
                </a:solidFill>
                <a:highlight>
                  <a:schemeClr val="lt1"/>
                </a:highlight>
                <a:latin typeface="Arial"/>
                <a:ea typeface="Arial"/>
                <a:cs typeface="Arial"/>
                <a:sym typeface="Arial"/>
              </a:rPr>
              <a:t>RedHat thì bị IBM mua lại (10/2018) -&gt; Openshift -&gt; host free thành host có phí! </a:t>
            </a:r>
            <a:endParaRPr sz="1800" b="1" i="0" u="none" strike="noStrike" cap="none">
              <a:solidFill>
                <a:srgbClr val="FF0000"/>
              </a:solidFill>
              <a:highlight>
                <a:schemeClr val="lt1"/>
              </a:highlight>
              <a:latin typeface="Arial"/>
              <a:ea typeface="Arial"/>
              <a:cs typeface="Arial"/>
              <a:sym typeface="Arial"/>
            </a:endParaRPr>
          </a:p>
        </p:txBody>
      </p:sp>
      <p:pic>
        <p:nvPicPr>
          <p:cNvPr id="250" name="Google Shape;250;g5df0444e0b_1_50"/>
          <p:cNvPicPr preferRelativeResize="0"/>
          <p:nvPr/>
        </p:nvPicPr>
        <p:blipFill rotWithShape="1">
          <a:blip r:embed="rId4">
            <a:alphaModFix/>
          </a:blip>
          <a:srcRect/>
          <a:stretch/>
        </p:blipFill>
        <p:spPr>
          <a:xfrm>
            <a:off x="4142000" y="3014825"/>
            <a:ext cx="4485875" cy="1342175"/>
          </a:xfrm>
          <a:prstGeom prst="rect">
            <a:avLst/>
          </a:prstGeom>
          <a:noFill/>
          <a:ln>
            <a:noFill/>
          </a:ln>
        </p:spPr>
      </p:pic>
      <p:sp>
        <p:nvSpPr>
          <p:cNvPr id="251" name="Google Shape;251;g5df0444e0b_1_50"/>
          <p:cNvSpPr txBox="1"/>
          <p:nvPr/>
        </p:nvSpPr>
        <p:spPr>
          <a:xfrm>
            <a:off x="388800" y="4648925"/>
            <a:ext cx="8366400" cy="430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i="0" u="none" strike="noStrike" cap="none">
                <a:solidFill>
                  <a:srgbClr val="FF0000"/>
                </a:solidFill>
                <a:highlight>
                  <a:schemeClr val="lt1"/>
                </a:highlight>
                <a:latin typeface="Arial"/>
                <a:ea typeface="Arial"/>
                <a:cs typeface="Arial"/>
                <a:sym typeface="Arial"/>
              </a:rPr>
              <a:t>Bắt đầu từ năm nay, các host lớn hỗ trợ java miễn phí đã không còn!</a:t>
            </a:r>
            <a:endParaRPr sz="1400" b="0" i="0" u="none" strike="noStrike" cap="none">
              <a:solidFill>
                <a:srgbClr val="000000"/>
              </a:solidFill>
              <a:latin typeface="Arial"/>
              <a:ea typeface="Arial"/>
              <a:cs typeface="Arial"/>
              <a:sym typeface="Arial"/>
            </a:endParaRPr>
          </a:p>
        </p:txBody>
      </p:sp>
      <p:pic>
        <p:nvPicPr>
          <p:cNvPr id="252" name="Google Shape;252;g5df0444e0b_1_50"/>
          <p:cNvPicPr preferRelativeResize="0"/>
          <p:nvPr/>
        </p:nvPicPr>
        <p:blipFill rotWithShape="1">
          <a:blip r:embed="rId5">
            <a:alphaModFix/>
          </a:blip>
          <a:srcRect/>
          <a:stretch/>
        </p:blipFill>
        <p:spPr>
          <a:xfrm>
            <a:off x="442250" y="3099925"/>
            <a:ext cx="3666141" cy="1244200"/>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g5e6dd9a046_1_6"/>
          <p:cNvPicPr preferRelativeResize="0"/>
          <p:nvPr/>
        </p:nvPicPr>
        <p:blipFill rotWithShape="1">
          <a:blip r:embed="rId3">
            <a:alphaModFix/>
          </a:blip>
          <a:srcRect t="13613" b="72094"/>
          <a:stretch/>
        </p:blipFill>
        <p:spPr>
          <a:xfrm>
            <a:off x="0" y="-12"/>
            <a:ext cx="9144000" cy="483800"/>
          </a:xfrm>
          <a:prstGeom prst="rect">
            <a:avLst/>
          </a:prstGeom>
          <a:noFill/>
          <a:ln>
            <a:noFill/>
          </a:ln>
        </p:spPr>
      </p:pic>
      <p:pic>
        <p:nvPicPr>
          <p:cNvPr id="258" name="Google Shape;258;g5e6dd9a046_1_6"/>
          <p:cNvPicPr preferRelativeResize="0"/>
          <p:nvPr/>
        </p:nvPicPr>
        <p:blipFill>
          <a:blip r:embed="rId4">
            <a:alphaModFix/>
          </a:blip>
          <a:stretch>
            <a:fillRect/>
          </a:stretch>
        </p:blipFill>
        <p:spPr>
          <a:xfrm>
            <a:off x="1739088" y="531625"/>
            <a:ext cx="5762625" cy="4038600"/>
          </a:xfrm>
          <a:prstGeom prst="rect">
            <a:avLst/>
          </a:prstGeom>
          <a:noFill/>
          <a:ln>
            <a:noFill/>
          </a:ln>
        </p:spPr>
      </p:pic>
      <p:sp>
        <p:nvSpPr>
          <p:cNvPr id="259" name="Google Shape;259;g5e6dd9a046_1_6"/>
          <p:cNvSpPr txBox="1"/>
          <p:nvPr/>
        </p:nvSpPr>
        <p:spPr>
          <a:xfrm>
            <a:off x="3228600" y="4618050"/>
            <a:ext cx="2686800" cy="48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KIẾN TRÚC TỔNG THỂ</a:t>
            </a:r>
            <a:endParaRPr b="1"/>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5df0444e0b_1_35"/>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9.	Database</a:t>
            </a:r>
            <a:endParaRPr sz="2400">
              <a:latin typeface="Arial"/>
              <a:ea typeface="Arial"/>
              <a:cs typeface="Arial"/>
              <a:sym typeface="Arial"/>
            </a:endParaRPr>
          </a:p>
        </p:txBody>
      </p:sp>
      <p:pic>
        <p:nvPicPr>
          <p:cNvPr id="265" name="Google Shape;265;g5df0444e0b_1_35"/>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266" name="Google Shape;266;g5df0444e0b_1_35"/>
          <p:cNvPicPr preferRelativeResize="0"/>
          <p:nvPr/>
        </p:nvPicPr>
        <p:blipFill rotWithShape="1">
          <a:blip r:embed="rId4">
            <a:alphaModFix/>
          </a:blip>
          <a:srcRect/>
          <a:stretch/>
        </p:blipFill>
        <p:spPr>
          <a:xfrm>
            <a:off x="3413032" y="1"/>
            <a:ext cx="5328386" cy="5143499"/>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5df747ed48_0_17"/>
          <p:cNvSpPr txBox="1">
            <a:spLocks noGrp="1"/>
          </p:cNvSpPr>
          <p:nvPr>
            <p:ph type="title"/>
          </p:nvPr>
        </p:nvSpPr>
        <p:spPr>
          <a:xfrm>
            <a:off x="699449" y="408575"/>
            <a:ext cx="4084585"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10.	 Kết quả</a:t>
            </a:r>
            <a:endParaRPr sz="2400">
              <a:latin typeface="Arial"/>
              <a:ea typeface="Arial"/>
              <a:cs typeface="Arial"/>
              <a:sym typeface="Arial"/>
            </a:endParaRPr>
          </a:p>
        </p:txBody>
      </p:sp>
      <p:pic>
        <p:nvPicPr>
          <p:cNvPr id="272" name="Google Shape;272;g5df747ed48_0_17"/>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73" name="Google Shape;273;g5df747ed48_0_17"/>
          <p:cNvSpPr txBox="1"/>
          <p:nvPr/>
        </p:nvSpPr>
        <p:spPr>
          <a:xfrm>
            <a:off x="6241700" y="2606275"/>
            <a:ext cx="2228700" cy="21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Ảnh minh họa Trang chủ</a:t>
            </a:r>
            <a:endParaRPr sz="1400" b="0" i="0" u="none" strike="noStrike" cap="none">
              <a:solidFill>
                <a:srgbClr val="000000"/>
              </a:solidFill>
              <a:latin typeface="Lato"/>
              <a:ea typeface="Lato"/>
              <a:cs typeface="Lato"/>
              <a:sym typeface="Lato"/>
            </a:endParaRPr>
          </a:p>
        </p:txBody>
      </p:sp>
      <p:sp>
        <p:nvSpPr>
          <p:cNvPr id="274" name="Google Shape;274;g5df747ed48_0_17"/>
          <p:cNvSpPr txBox="1"/>
          <p:nvPr/>
        </p:nvSpPr>
        <p:spPr>
          <a:xfrm>
            <a:off x="496824" y="789900"/>
            <a:ext cx="5166300" cy="4353600"/>
          </a:xfrm>
          <a:prstGeom prst="rect">
            <a:avLst/>
          </a:prstGeom>
          <a:noFill/>
          <a:ln>
            <a:noFill/>
          </a:ln>
        </p:spPr>
        <p:txBody>
          <a:bodyPr spcFirstLastPara="1" wrap="square" lIns="0" tIns="91425" rIns="0" bIns="0" anchor="t" anchorCtr="0">
            <a:noAutofit/>
          </a:bodyPr>
          <a:lstStyle/>
          <a:p>
            <a:pPr marL="0" marR="0" lvl="0" indent="0" algn="l" rtl="0">
              <a:lnSpc>
                <a:spcPct val="100000"/>
              </a:lnSpc>
              <a:spcBef>
                <a:spcPts val="1200"/>
              </a:spcBef>
              <a:spcAft>
                <a:spcPts val="0"/>
              </a:spcAft>
              <a:buClr>
                <a:srgbClr val="000000"/>
              </a:buClr>
              <a:buSzPts val="1100"/>
              <a:buFont typeface="Arial"/>
              <a:buNone/>
            </a:pPr>
            <a:r>
              <a:rPr lang="en" sz="1100" b="1" i="0" u="none" strike="noStrike" cap="none">
                <a:solidFill>
                  <a:srgbClr val="000000"/>
                </a:solidFill>
                <a:latin typeface="Arial"/>
                <a:ea typeface="Arial"/>
                <a:cs typeface="Arial"/>
                <a:sym typeface="Arial"/>
              </a:rPr>
              <a:t>Về phía người dùng:</a:t>
            </a: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Xem danh sách sản phẩm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Xem danh sách sản phẩm theo hãng, danh mục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Xem chi tiết sản phẩm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Mua hàng (thêm vào giỏ hàng) và tiến hành thanh toán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Chat với nhân viên qua ChatBox Facebook</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Hiển thị địa chỉ cửa hàng thông qua Google Maps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Đăng nhập/Đăng xuất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Đăng ký</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Xem thông tin người dùng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Sửa thông tin người dùng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Xem đơn hàng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Sắp xếp sản phẩm theo giá</a:t>
            </a:r>
            <a:endParaRPr sz="1100" b="0" i="0" u="none" strike="noStrike" cap="none">
              <a:solidFill>
                <a:srgbClr val="000000"/>
              </a:solidFill>
              <a:latin typeface="Arial"/>
              <a:ea typeface="Arial"/>
              <a:cs typeface="Arial"/>
              <a:sym typeface="Arial"/>
            </a:endParaRPr>
          </a:p>
        </p:txBody>
      </p:sp>
      <p:pic>
        <p:nvPicPr>
          <p:cNvPr id="275" name="Google Shape;275;g5df747ed48_0_17"/>
          <p:cNvPicPr preferRelativeResize="0"/>
          <p:nvPr/>
        </p:nvPicPr>
        <p:blipFill rotWithShape="1">
          <a:blip r:embed="rId4">
            <a:alphaModFix/>
          </a:blip>
          <a:srcRect/>
          <a:stretch/>
        </p:blipFill>
        <p:spPr>
          <a:xfrm>
            <a:off x="5586924" y="668425"/>
            <a:ext cx="3252275" cy="2007318"/>
          </a:xfrm>
          <a:prstGeom prst="rect">
            <a:avLst/>
          </a:prstGeom>
          <a:noFill/>
          <a:ln>
            <a:noFill/>
          </a:ln>
        </p:spPr>
      </p:pic>
      <p:pic>
        <p:nvPicPr>
          <p:cNvPr id="276" name="Google Shape;276;g5df747ed48_0_17"/>
          <p:cNvPicPr preferRelativeResize="0"/>
          <p:nvPr/>
        </p:nvPicPr>
        <p:blipFill rotWithShape="1">
          <a:blip r:embed="rId5">
            <a:alphaModFix/>
          </a:blip>
          <a:srcRect/>
          <a:stretch/>
        </p:blipFill>
        <p:spPr>
          <a:xfrm>
            <a:off x="5586925" y="3018400"/>
            <a:ext cx="3252274" cy="1734281"/>
          </a:xfrm>
          <a:prstGeom prst="rect">
            <a:avLst/>
          </a:prstGeom>
          <a:noFill/>
          <a:ln>
            <a:noFill/>
          </a:ln>
        </p:spPr>
      </p:pic>
      <p:sp>
        <p:nvSpPr>
          <p:cNvPr id="277" name="Google Shape;277;g5df747ed48_0_17"/>
          <p:cNvSpPr txBox="1"/>
          <p:nvPr/>
        </p:nvSpPr>
        <p:spPr>
          <a:xfrm>
            <a:off x="5586949" y="4752675"/>
            <a:ext cx="3252300" cy="21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Giao diện sắp xếp sản phẩm theo giá</a:t>
            </a:r>
            <a:endParaRPr sz="14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g5df0444e0b_1_124"/>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83" name="Google Shape;283;g5df0444e0b_1_124"/>
          <p:cNvSpPr txBox="1"/>
          <p:nvPr/>
        </p:nvSpPr>
        <p:spPr>
          <a:xfrm>
            <a:off x="5324788" y="2167950"/>
            <a:ext cx="3312000" cy="37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Ảnh minh họa: Giao diện hỗ trợ tài khoản khách hàng</a:t>
            </a:r>
            <a:endParaRPr sz="1400" b="0" i="0" u="none" strike="noStrike" cap="none">
              <a:solidFill>
                <a:srgbClr val="000000"/>
              </a:solidFill>
              <a:latin typeface="Lato"/>
              <a:ea typeface="Lato"/>
              <a:cs typeface="Lato"/>
              <a:sym typeface="Lato"/>
            </a:endParaRPr>
          </a:p>
        </p:txBody>
      </p:sp>
      <p:pic>
        <p:nvPicPr>
          <p:cNvPr id="284" name="Google Shape;284;g5df0444e0b_1_124"/>
          <p:cNvPicPr preferRelativeResize="0"/>
          <p:nvPr/>
        </p:nvPicPr>
        <p:blipFill rotWithShape="1">
          <a:blip r:embed="rId4">
            <a:alphaModFix/>
          </a:blip>
          <a:srcRect/>
          <a:stretch/>
        </p:blipFill>
        <p:spPr>
          <a:xfrm>
            <a:off x="5522200" y="1019504"/>
            <a:ext cx="2917199" cy="1218607"/>
          </a:xfrm>
          <a:prstGeom prst="rect">
            <a:avLst/>
          </a:prstGeom>
          <a:noFill/>
          <a:ln>
            <a:noFill/>
          </a:ln>
        </p:spPr>
      </p:pic>
      <p:sp>
        <p:nvSpPr>
          <p:cNvPr id="285" name="Google Shape;285;g5df0444e0b_1_124"/>
          <p:cNvSpPr txBox="1"/>
          <p:nvPr/>
        </p:nvSpPr>
        <p:spPr>
          <a:xfrm>
            <a:off x="408225" y="649050"/>
            <a:ext cx="4466400" cy="430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Về phía người quản lý:</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Đăng nhập/Kích hoạt tài khoản/Đăng xuất/Đổi mật khẩu</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Quản lý tài khoản (Thêm tài khoản, khóa tải khoản)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Hỗ trợ tài khoản (cấp lại mật khẩu khách hàng)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Xét cấp độ thành viên khách hàng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Quản lý danh mục (Thêm, điều chỉnh trạng thái)</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Điều chỉnh trạng thái sản phẩm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Quản lý nhà cung cấp (Thêm, điều chỉnh trạng thái (chưa xong))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Quản lý nhân viên (Thêm, điều chỉnh trạng thái)</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Xử lý trạng thái đơn hàng </a:t>
            </a:r>
            <a:endParaRPr sz="1100" b="0" i="0" u="none" strike="noStrike" cap="none">
              <a:solidFill>
                <a:srgbClr val="000000"/>
              </a:solidFill>
              <a:latin typeface="Arial"/>
              <a:ea typeface="Arial"/>
              <a:cs typeface="Arial"/>
              <a:sym typeface="Arial"/>
            </a:endParaRPr>
          </a:p>
        </p:txBody>
      </p:sp>
      <p:pic>
        <p:nvPicPr>
          <p:cNvPr id="286" name="Google Shape;286;g5df0444e0b_1_124"/>
          <p:cNvPicPr preferRelativeResize="0"/>
          <p:nvPr/>
        </p:nvPicPr>
        <p:blipFill rotWithShape="1">
          <a:blip r:embed="rId5">
            <a:alphaModFix/>
          </a:blip>
          <a:srcRect/>
          <a:stretch/>
        </p:blipFill>
        <p:spPr>
          <a:xfrm>
            <a:off x="5522200" y="3078625"/>
            <a:ext cx="2917199" cy="1580326"/>
          </a:xfrm>
          <a:prstGeom prst="rect">
            <a:avLst/>
          </a:prstGeom>
          <a:noFill/>
          <a:ln>
            <a:noFill/>
          </a:ln>
        </p:spPr>
      </p:pic>
      <p:sp>
        <p:nvSpPr>
          <p:cNvPr id="287" name="Google Shape;287;g5df0444e0b_1_124"/>
          <p:cNvSpPr txBox="1"/>
          <p:nvPr/>
        </p:nvSpPr>
        <p:spPr>
          <a:xfrm>
            <a:off x="5176288" y="4579950"/>
            <a:ext cx="3312000" cy="37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Giao diện đổi mật khẩu</a:t>
            </a:r>
            <a:endParaRPr sz="14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5df0444e0b_1_69"/>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11.		Hạn chế &amp; hướng giải quyết</a:t>
            </a:r>
            <a:endParaRPr sz="2400">
              <a:latin typeface="Arial"/>
              <a:ea typeface="Arial"/>
              <a:cs typeface="Arial"/>
              <a:sym typeface="Arial"/>
            </a:endParaRPr>
          </a:p>
        </p:txBody>
      </p:sp>
      <p:pic>
        <p:nvPicPr>
          <p:cNvPr id="293" name="Google Shape;293;g5df0444e0b_1_69"/>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294" name="Google Shape;294;g5df0444e0b_1_69"/>
          <p:cNvSpPr txBox="1"/>
          <p:nvPr/>
        </p:nvSpPr>
        <p:spPr>
          <a:xfrm>
            <a:off x="727650" y="1287513"/>
            <a:ext cx="7299900" cy="18477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hiện thực chức năng thanh toán online</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tối ưu tốt hiệu năng người dùng</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quản lý triệt để sản phẩm</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thực hiện chức năng dành cho quản lý kho (Nhập, Xuất, Tồn)</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thực hiện các chức năng hỗ trợ quản lý (Hỗ trợ ra quyết định giá bán sản phẩm, Hỗ trợ quản lý doanh thu)</a:t>
            </a:r>
            <a:endParaRPr sz="16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1600"/>
              <a:buFont typeface="Arial"/>
              <a:buChar char="●"/>
            </a:pPr>
            <a:r>
              <a:rPr lang="en" sz="1600" b="0" i="0" u="none" strike="noStrike" cap="none">
                <a:solidFill>
                  <a:srgbClr val="000000"/>
                </a:solidFill>
                <a:latin typeface="Arial"/>
                <a:ea typeface="Arial"/>
                <a:cs typeface="Arial"/>
                <a:sym typeface="Arial"/>
              </a:rPr>
              <a:t>Chưa tối ưu bảo mật thông tin khách hàng (Cấp lại mật khẩu tài khoản khách hàng)</a:t>
            </a:r>
            <a:endParaRPr sz="16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Arial"/>
                <a:ea typeface="Arial"/>
                <a:cs typeface="Arial"/>
                <a:sym typeface="Arial"/>
              </a:rPr>
              <a:t> </a:t>
            </a:r>
            <a:endParaRPr sz="1600" b="1" i="0" u="none" strike="noStrike" cap="none">
              <a:solidFill>
                <a:srgbClr val="000000"/>
              </a:solidFill>
              <a:latin typeface="Arial"/>
              <a:ea typeface="Arial"/>
              <a:cs typeface="Arial"/>
              <a:sym typeface="Arial"/>
            </a:endParaRPr>
          </a:p>
        </p:txBody>
      </p:sp>
      <p:sp>
        <p:nvSpPr>
          <p:cNvPr id="295" name="Google Shape;295;g5df0444e0b_1_69"/>
          <p:cNvSpPr txBox="1"/>
          <p:nvPr/>
        </p:nvSpPr>
        <p:spPr>
          <a:xfrm>
            <a:off x="4843200" y="3593025"/>
            <a:ext cx="3455400" cy="15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ato"/>
                <a:ea typeface="Lato"/>
                <a:cs typeface="Lato"/>
                <a:sym typeface="Lato"/>
              </a:rPr>
              <a:t>Các công nghệ và module Spring chưa áp dụng cho dự án:</a:t>
            </a:r>
            <a:endParaRPr sz="1400" b="1"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Ajax</a:t>
            </a:r>
            <a:endParaRPr sz="1400" b="0"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JSON</a:t>
            </a:r>
            <a:endParaRPr sz="1400" b="0"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Bean mock test</a:t>
            </a:r>
            <a:endParaRPr sz="1400" b="0"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Spring Security</a:t>
            </a:r>
            <a:endParaRPr sz="1400" b="0" i="0" u="none" strike="noStrike" cap="none">
              <a:solidFill>
                <a:srgbClr val="000000"/>
              </a:solidFill>
              <a:latin typeface="Lato"/>
              <a:ea typeface="Lato"/>
              <a:cs typeface="Lato"/>
              <a:sym typeface="Lato"/>
            </a:endParaRPr>
          </a:p>
        </p:txBody>
      </p:sp>
      <p:sp>
        <p:nvSpPr>
          <p:cNvPr id="296" name="Google Shape;296;g5df0444e0b_1_69"/>
          <p:cNvSpPr txBox="1"/>
          <p:nvPr/>
        </p:nvSpPr>
        <p:spPr>
          <a:xfrm>
            <a:off x="978450" y="3768375"/>
            <a:ext cx="3146700" cy="117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97" name="Google Shape;297;g5df0444e0b_1_69"/>
          <p:cNvSpPr txBox="1"/>
          <p:nvPr/>
        </p:nvSpPr>
        <p:spPr>
          <a:xfrm>
            <a:off x="854950" y="3938925"/>
            <a:ext cx="3593700" cy="9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Lato"/>
                <a:ea typeface="Lato"/>
                <a:cs typeface="Lato"/>
                <a:sym typeface="Lato"/>
              </a:rPr>
              <a:t>Các API đã nhúng vào hỗ trợ web bán hàng:</a:t>
            </a:r>
            <a:endParaRPr sz="1400" b="1"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Facebook Chatbox</a:t>
            </a:r>
            <a:endParaRPr sz="1400" b="0" i="0" u="none" strike="noStrike" cap="none">
              <a:solidFill>
                <a:srgbClr val="000000"/>
              </a:solidFill>
              <a:latin typeface="Lato"/>
              <a:ea typeface="Lato"/>
              <a:cs typeface="Lato"/>
              <a:sym typeface="Lato"/>
            </a:endParaRPr>
          </a:p>
          <a:p>
            <a:pPr marL="457200" marR="0" lvl="0" indent="-317500" algn="l" rtl="0">
              <a:lnSpc>
                <a:spcPct val="100000"/>
              </a:lnSpc>
              <a:spcBef>
                <a:spcPts val="0"/>
              </a:spcBef>
              <a:spcAft>
                <a:spcPts val="0"/>
              </a:spcAft>
              <a:buClr>
                <a:srgbClr val="000000"/>
              </a:buClr>
              <a:buSzPts val="1400"/>
              <a:buFont typeface="Lato"/>
              <a:buChar char="●"/>
            </a:pPr>
            <a:r>
              <a:rPr lang="en" sz="1400" b="0" i="0" u="none" strike="noStrike" cap="none">
                <a:solidFill>
                  <a:srgbClr val="000000"/>
                </a:solidFill>
                <a:latin typeface="Lato"/>
                <a:ea typeface="Lato"/>
                <a:cs typeface="Lato"/>
                <a:sym typeface="Lato"/>
              </a:rPr>
              <a:t>Google Maps</a:t>
            </a:r>
            <a:endParaRPr sz="14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7"/>
          <p:cNvPicPr preferRelativeResize="0"/>
          <p:nvPr/>
        </p:nvPicPr>
        <p:blipFill rotWithShape="1">
          <a:blip r:embed="rId3">
            <a:alphaModFix/>
          </a:blip>
          <a:srcRect t="13613" b="72096"/>
          <a:stretch/>
        </p:blipFill>
        <p:spPr>
          <a:xfrm>
            <a:off x="0" y="0"/>
            <a:ext cx="9144000" cy="483800"/>
          </a:xfrm>
          <a:prstGeom prst="rect">
            <a:avLst/>
          </a:prstGeom>
          <a:noFill/>
          <a:ln>
            <a:noFill/>
          </a:ln>
        </p:spPr>
      </p:pic>
      <p:pic>
        <p:nvPicPr>
          <p:cNvPr id="303" name="Google Shape;303;p37"/>
          <p:cNvPicPr preferRelativeResize="0"/>
          <p:nvPr/>
        </p:nvPicPr>
        <p:blipFill rotWithShape="1">
          <a:blip r:embed="rId4">
            <a:alphaModFix/>
          </a:blip>
          <a:srcRect/>
          <a:stretch/>
        </p:blipFill>
        <p:spPr>
          <a:xfrm>
            <a:off x="4078872" y="1191956"/>
            <a:ext cx="788525" cy="788525"/>
          </a:xfrm>
          <a:prstGeom prst="rect">
            <a:avLst/>
          </a:prstGeom>
          <a:noFill/>
          <a:ln>
            <a:noFill/>
          </a:ln>
        </p:spPr>
      </p:pic>
      <p:pic>
        <p:nvPicPr>
          <p:cNvPr id="304" name="Google Shape;304;p37"/>
          <p:cNvPicPr preferRelativeResize="0"/>
          <p:nvPr/>
        </p:nvPicPr>
        <p:blipFill rotWithShape="1">
          <a:blip r:embed="rId5">
            <a:alphaModFix/>
          </a:blip>
          <a:srcRect/>
          <a:stretch/>
        </p:blipFill>
        <p:spPr>
          <a:xfrm>
            <a:off x="5018785" y="1218135"/>
            <a:ext cx="718075" cy="718050"/>
          </a:xfrm>
          <a:prstGeom prst="rect">
            <a:avLst/>
          </a:prstGeom>
          <a:noFill/>
          <a:ln>
            <a:noFill/>
          </a:ln>
        </p:spPr>
      </p:pic>
      <p:pic>
        <p:nvPicPr>
          <p:cNvPr id="305" name="Google Shape;305;p37"/>
          <p:cNvPicPr preferRelativeResize="0"/>
          <p:nvPr/>
        </p:nvPicPr>
        <p:blipFill rotWithShape="1">
          <a:blip r:embed="rId6">
            <a:alphaModFix/>
          </a:blip>
          <a:srcRect/>
          <a:stretch/>
        </p:blipFill>
        <p:spPr>
          <a:xfrm>
            <a:off x="5888250" y="1262310"/>
            <a:ext cx="675397" cy="704375"/>
          </a:xfrm>
          <a:prstGeom prst="rect">
            <a:avLst/>
          </a:prstGeom>
          <a:noFill/>
          <a:ln>
            <a:noFill/>
          </a:ln>
        </p:spPr>
      </p:pic>
      <p:pic>
        <p:nvPicPr>
          <p:cNvPr id="306" name="Google Shape;306;p37"/>
          <p:cNvPicPr preferRelativeResize="0"/>
          <p:nvPr/>
        </p:nvPicPr>
        <p:blipFill rotWithShape="1">
          <a:blip r:embed="rId7">
            <a:alphaModFix/>
          </a:blip>
          <a:srcRect/>
          <a:stretch/>
        </p:blipFill>
        <p:spPr>
          <a:xfrm>
            <a:off x="6804552" y="1391198"/>
            <a:ext cx="539045" cy="541201"/>
          </a:xfrm>
          <a:prstGeom prst="rect">
            <a:avLst/>
          </a:prstGeom>
          <a:noFill/>
          <a:ln>
            <a:noFill/>
          </a:ln>
        </p:spPr>
      </p:pic>
      <p:pic>
        <p:nvPicPr>
          <p:cNvPr id="307" name="Google Shape;307;p37"/>
          <p:cNvPicPr preferRelativeResize="0"/>
          <p:nvPr/>
        </p:nvPicPr>
        <p:blipFill rotWithShape="1">
          <a:blip r:embed="rId8">
            <a:alphaModFix/>
          </a:blip>
          <a:srcRect/>
          <a:stretch/>
        </p:blipFill>
        <p:spPr>
          <a:xfrm>
            <a:off x="8373010" y="1360635"/>
            <a:ext cx="602300" cy="602300"/>
          </a:xfrm>
          <a:prstGeom prst="rect">
            <a:avLst/>
          </a:prstGeom>
          <a:noFill/>
          <a:ln>
            <a:noFill/>
          </a:ln>
        </p:spPr>
      </p:pic>
      <p:pic>
        <p:nvPicPr>
          <p:cNvPr id="308" name="Google Shape;308;p37"/>
          <p:cNvPicPr preferRelativeResize="0"/>
          <p:nvPr/>
        </p:nvPicPr>
        <p:blipFill rotWithShape="1">
          <a:blip r:embed="rId9">
            <a:alphaModFix/>
          </a:blip>
          <a:srcRect/>
          <a:stretch/>
        </p:blipFill>
        <p:spPr>
          <a:xfrm>
            <a:off x="7880862" y="2534664"/>
            <a:ext cx="788526" cy="525684"/>
          </a:xfrm>
          <a:prstGeom prst="rect">
            <a:avLst/>
          </a:prstGeom>
          <a:noFill/>
          <a:ln>
            <a:noFill/>
          </a:ln>
        </p:spPr>
      </p:pic>
      <p:pic>
        <p:nvPicPr>
          <p:cNvPr id="309" name="Google Shape;309;p37"/>
          <p:cNvPicPr preferRelativeResize="0"/>
          <p:nvPr/>
        </p:nvPicPr>
        <p:blipFill rotWithShape="1">
          <a:blip r:embed="rId10">
            <a:alphaModFix/>
          </a:blip>
          <a:srcRect/>
          <a:stretch/>
        </p:blipFill>
        <p:spPr>
          <a:xfrm>
            <a:off x="6668198" y="2412687"/>
            <a:ext cx="675399" cy="665015"/>
          </a:xfrm>
          <a:prstGeom prst="rect">
            <a:avLst/>
          </a:prstGeom>
          <a:noFill/>
          <a:ln>
            <a:noFill/>
          </a:ln>
        </p:spPr>
      </p:pic>
      <p:pic>
        <p:nvPicPr>
          <p:cNvPr id="310" name="Google Shape;310;p37"/>
          <p:cNvPicPr preferRelativeResize="0"/>
          <p:nvPr/>
        </p:nvPicPr>
        <p:blipFill rotWithShape="1">
          <a:blip r:embed="rId11">
            <a:alphaModFix/>
          </a:blip>
          <a:srcRect/>
          <a:stretch/>
        </p:blipFill>
        <p:spPr>
          <a:xfrm>
            <a:off x="7584495" y="1344982"/>
            <a:ext cx="539050" cy="539050"/>
          </a:xfrm>
          <a:prstGeom prst="rect">
            <a:avLst/>
          </a:prstGeom>
          <a:noFill/>
          <a:ln>
            <a:noFill/>
          </a:ln>
        </p:spPr>
      </p:pic>
      <p:pic>
        <p:nvPicPr>
          <p:cNvPr id="311" name="Google Shape;311;p37"/>
          <p:cNvPicPr preferRelativeResize="0"/>
          <p:nvPr/>
        </p:nvPicPr>
        <p:blipFill rotWithShape="1">
          <a:blip r:embed="rId12">
            <a:alphaModFix/>
          </a:blip>
          <a:srcRect/>
          <a:stretch/>
        </p:blipFill>
        <p:spPr>
          <a:xfrm>
            <a:off x="5888250" y="4639250"/>
            <a:ext cx="374090" cy="374090"/>
          </a:xfrm>
          <a:prstGeom prst="rect">
            <a:avLst/>
          </a:prstGeom>
          <a:noFill/>
          <a:ln>
            <a:noFill/>
          </a:ln>
        </p:spPr>
      </p:pic>
      <p:pic>
        <p:nvPicPr>
          <p:cNvPr id="312" name="Google Shape;312;p37"/>
          <p:cNvPicPr preferRelativeResize="0"/>
          <p:nvPr/>
        </p:nvPicPr>
        <p:blipFill rotWithShape="1">
          <a:blip r:embed="rId13">
            <a:alphaModFix/>
          </a:blip>
          <a:srcRect/>
          <a:stretch/>
        </p:blipFill>
        <p:spPr>
          <a:xfrm>
            <a:off x="5888250" y="4038963"/>
            <a:ext cx="374090" cy="374090"/>
          </a:xfrm>
          <a:prstGeom prst="rect">
            <a:avLst/>
          </a:prstGeom>
          <a:noFill/>
          <a:ln>
            <a:noFill/>
          </a:ln>
        </p:spPr>
      </p:pic>
      <p:pic>
        <p:nvPicPr>
          <p:cNvPr id="313" name="Google Shape;313;p37"/>
          <p:cNvPicPr preferRelativeResize="0"/>
          <p:nvPr/>
        </p:nvPicPr>
        <p:blipFill rotWithShape="1">
          <a:blip r:embed="rId14">
            <a:alphaModFix/>
          </a:blip>
          <a:srcRect/>
          <a:stretch/>
        </p:blipFill>
        <p:spPr>
          <a:xfrm>
            <a:off x="654425" y="4224750"/>
            <a:ext cx="466250" cy="483800"/>
          </a:xfrm>
          <a:prstGeom prst="rect">
            <a:avLst/>
          </a:prstGeom>
          <a:noFill/>
          <a:ln>
            <a:noFill/>
          </a:ln>
        </p:spPr>
      </p:pic>
      <p:sp>
        <p:nvSpPr>
          <p:cNvPr id="314" name="Google Shape;314;p37"/>
          <p:cNvSpPr txBox="1"/>
          <p:nvPr/>
        </p:nvSpPr>
        <p:spPr>
          <a:xfrm>
            <a:off x="1263825" y="4320550"/>
            <a:ext cx="22464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GVHD: Ths. Hồ Đình Khả</a:t>
            </a:r>
            <a:endParaRPr sz="1400" b="0" i="0" u="none" strike="noStrike" cap="none">
              <a:solidFill>
                <a:srgbClr val="000000"/>
              </a:solidFill>
              <a:latin typeface="Lato"/>
              <a:ea typeface="Lato"/>
              <a:cs typeface="Lato"/>
              <a:sym typeface="Lato"/>
            </a:endParaRPr>
          </a:p>
        </p:txBody>
      </p:sp>
      <p:sp>
        <p:nvSpPr>
          <p:cNvPr id="315" name="Google Shape;315;p37"/>
          <p:cNvSpPr txBox="1"/>
          <p:nvPr/>
        </p:nvSpPr>
        <p:spPr>
          <a:xfrm>
            <a:off x="6373575" y="4038975"/>
            <a:ext cx="17772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 Bùi Lê Nhựt Tài</a:t>
            </a:r>
            <a:endParaRPr sz="1400" b="0" i="0" u="none" strike="noStrike" cap="none">
              <a:solidFill>
                <a:srgbClr val="000000"/>
              </a:solidFill>
              <a:latin typeface="Lato"/>
              <a:ea typeface="Lato"/>
              <a:cs typeface="Lato"/>
              <a:sym typeface="Lato"/>
            </a:endParaRPr>
          </a:p>
        </p:txBody>
      </p:sp>
      <p:sp>
        <p:nvSpPr>
          <p:cNvPr id="316" name="Google Shape;316;p37"/>
          <p:cNvSpPr txBox="1"/>
          <p:nvPr/>
        </p:nvSpPr>
        <p:spPr>
          <a:xfrm>
            <a:off x="6333925" y="4639250"/>
            <a:ext cx="26367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Nguyễn Quốc Nguyên Thông</a:t>
            </a:r>
            <a:endParaRPr sz="1400" b="0" i="0" u="none" strike="noStrike" cap="none">
              <a:solidFill>
                <a:srgbClr val="000000"/>
              </a:solidFill>
              <a:latin typeface="Lato"/>
              <a:ea typeface="Lato"/>
              <a:cs typeface="Lato"/>
              <a:sym typeface="Lato"/>
            </a:endParaRPr>
          </a:p>
        </p:txBody>
      </p:sp>
      <p:sp>
        <p:nvSpPr>
          <p:cNvPr id="317" name="Google Shape;317;p37"/>
          <p:cNvSpPr txBox="1"/>
          <p:nvPr/>
        </p:nvSpPr>
        <p:spPr>
          <a:xfrm>
            <a:off x="4599275" y="4336875"/>
            <a:ext cx="1111500" cy="48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Thực hiện:</a:t>
            </a:r>
            <a:endParaRPr sz="1400" b="0" i="0" u="none" strike="noStrike" cap="none">
              <a:solidFill>
                <a:srgbClr val="000000"/>
              </a:solidFill>
              <a:latin typeface="Arial"/>
              <a:ea typeface="Arial"/>
              <a:cs typeface="Arial"/>
              <a:sym typeface="Arial"/>
            </a:endParaRPr>
          </a:p>
        </p:txBody>
      </p:sp>
      <p:sp>
        <p:nvSpPr>
          <p:cNvPr id="318" name="Google Shape;318;p37"/>
          <p:cNvSpPr txBox="1">
            <a:spLocks noGrp="1"/>
          </p:cNvSpPr>
          <p:nvPr>
            <p:ph type="subTitle" idx="1"/>
          </p:nvPr>
        </p:nvSpPr>
        <p:spPr>
          <a:xfrm>
            <a:off x="478616" y="2322749"/>
            <a:ext cx="3979787" cy="1198747"/>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SzPts val="1600"/>
              <a:buNone/>
            </a:pPr>
            <a:r>
              <a:rPr lang="en" sz="1800" b="1">
                <a:solidFill>
                  <a:srgbClr val="000000"/>
                </a:solidFill>
                <a:latin typeface="Arial"/>
                <a:ea typeface="Arial"/>
                <a:cs typeface="Arial"/>
                <a:sym typeface="Arial"/>
              </a:rPr>
              <a:t>TÌM HIỂU SPRING FRAMEWORK</a:t>
            </a:r>
            <a:endParaRPr sz="1800" b="1">
              <a:solidFill>
                <a:srgbClr val="000000"/>
              </a:solidFill>
              <a:latin typeface="Arial"/>
              <a:ea typeface="Arial"/>
              <a:cs typeface="Arial"/>
              <a:sym typeface="Arial"/>
            </a:endParaRPr>
          </a:p>
          <a:p>
            <a:pPr marL="0" lvl="0" indent="0" algn="ctr" rtl="0">
              <a:lnSpc>
                <a:spcPct val="130000"/>
              </a:lnSpc>
              <a:spcBef>
                <a:spcPts val="0"/>
              </a:spcBef>
              <a:spcAft>
                <a:spcPts val="0"/>
              </a:spcAft>
              <a:buSzPts val="1600"/>
              <a:buNone/>
            </a:pPr>
            <a:r>
              <a:rPr lang="en" sz="1800" b="1">
                <a:solidFill>
                  <a:srgbClr val="000000"/>
                </a:solidFill>
                <a:latin typeface="Arial"/>
                <a:ea typeface="Arial"/>
                <a:cs typeface="Arial"/>
                <a:sym typeface="Arial"/>
              </a:rPr>
              <a:t>XÂY DỰNG ỨNG DỤNG THƯƠNG MẠI ĐIỆN TỬ</a:t>
            </a:r>
            <a:endParaRPr sz="1800" b="1">
              <a:solidFill>
                <a:srgbClr val="000000"/>
              </a:solidFill>
              <a:latin typeface="Arial"/>
              <a:ea typeface="Arial"/>
              <a:cs typeface="Arial"/>
              <a:sym typeface="Arial"/>
            </a:endParaRPr>
          </a:p>
        </p:txBody>
      </p:sp>
      <p:sp>
        <p:nvSpPr>
          <p:cNvPr id="319" name="Google Shape;319;p37"/>
          <p:cNvSpPr txBox="1"/>
          <p:nvPr/>
        </p:nvSpPr>
        <p:spPr>
          <a:xfrm>
            <a:off x="306338" y="2035714"/>
            <a:ext cx="1014000" cy="374100"/>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000000"/>
              </a:buClr>
              <a:buSzPts val="1300"/>
              <a:buFont typeface="Arial"/>
              <a:buNone/>
            </a:pPr>
            <a:r>
              <a:rPr lang="en" sz="1300" b="0" i="1" u="sng" strike="noStrike" cap="none">
                <a:solidFill>
                  <a:srgbClr val="000000"/>
                </a:solidFill>
                <a:latin typeface="Arial"/>
                <a:ea typeface="Arial"/>
                <a:cs typeface="Arial"/>
                <a:sym typeface="Arial"/>
              </a:rPr>
              <a:t>Tên đề tài: </a:t>
            </a:r>
            <a:endParaRPr sz="1300" b="0" i="1" u="sng" strike="noStrike" cap="none">
              <a:solidFill>
                <a:srgbClr val="000000"/>
              </a:solidFill>
              <a:latin typeface="Arial"/>
              <a:ea typeface="Arial"/>
              <a:cs typeface="Arial"/>
              <a:sym typeface="Arial"/>
            </a:endParaRPr>
          </a:p>
        </p:txBody>
      </p:sp>
      <p:pic>
        <p:nvPicPr>
          <p:cNvPr id="320" name="Google Shape;320;p37"/>
          <p:cNvPicPr preferRelativeResize="0"/>
          <p:nvPr/>
        </p:nvPicPr>
        <p:blipFill rotWithShape="1">
          <a:blip r:embed="rId15">
            <a:alphaModFix/>
          </a:blip>
          <a:srcRect/>
          <a:stretch/>
        </p:blipFill>
        <p:spPr>
          <a:xfrm>
            <a:off x="4939212" y="2412689"/>
            <a:ext cx="1380209" cy="852300"/>
          </a:xfrm>
          <a:prstGeom prst="rect">
            <a:avLst/>
          </a:prstGeom>
          <a:noFill/>
          <a:ln>
            <a:noFill/>
          </a:ln>
        </p:spPr>
      </p:pic>
      <p:sp>
        <p:nvSpPr>
          <p:cNvPr id="321" name="Google Shape;321;p37"/>
          <p:cNvSpPr txBox="1"/>
          <p:nvPr/>
        </p:nvSpPr>
        <p:spPr>
          <a:xfrm>
            <a:off x="911205" y="1400698"/>
            <a:ext cx="31146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Arial"/>
                <a:ea typeface="Arial"/>
                <a:cs typeface="Arial"/>
                <a:sym typeface="Arial"/>
              </a:rPr>
              <a:t>CẢM ƠN QUÝ THẦY CÔ</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5f0386aa00_0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27" name="Google Shape;327;g5f0386aa00_0_0"/>
          <p:cNvPicPr preferRelativeResize="0"/>
          <p:nvPr/>
        </p:nvPicPr>
        <p:blipFill>
          <a:blip r:embed="rId3">
            <a:alphaModFix/>
          </a:blip>
          <a:stretch>
            <a:fillRect/>
          </a:stretch>
        </p:blipFill>
        <p:spPr>
          <a:xfrm>
            <a:off x="72350" y="0"/>
            <a:ext cx="9071658" cy="5143500"/>
          </a:xfrm>
          <a:prstGeom prst="rect">
            <a:avLst/>
          </a:prstGeom>
          <a:noFill/>
          <a:ln>
            <a:noFill/>
          </a:ln>
        </p:spPr>
      </p:pic>
      <p:sp>
        <p:nvSpPr>
          <p:cNvPr id="328" name="Google Shape;328;g5f0386aa00_0_0"/>
          <p:cNvSpPr txBox="1"/>
          <p:nvPr/>
        </p:nvSpPr>
        <p:spPr>
          <a:xfrm>
            <a:off x="3400750" y="1137625"/>
            <a:ext cx="4320600" cy="16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DEMO</a:t>
            </a:r>
            <a:endParaRPr sz="4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Nội dung trình bày</a:t>
            </a:r>
            <a:endParaRPr sz="2400">
              <a:latin typeface="Arial"/>
              <a:ea typeface="Arial"/>
              <a:cs typeface="Arial"/>
              <a:sym typeface="Arial"/>
            </a:endParaRPr>
          </a:p>
        </p:txBody>
      </p:sp>
      <p:pic>
        <p:nvPicPr>
          <p:cNvPr id="82" name="Google Shape;82;p2"/>
          <p:cNvPicPr preferRelativeResize="0"/>
          <p:nvPr/>
        </p:nvPicPr>
        <p:blipFill rotWithShape="1">
          <a:blip r:embed="rId3">
            <a:alphaModFix/>
          </a:blip>
          <a:srcRect t="13613" b="72096"/>
          <a:stretch/>
        </p:blipFill>
        <p:spPr>
          <a:xfrm>
            <a:off x="0" y="0"/>
            <a:ext cx="9144000" cy="483800"/>
          </a:xfrm>
          <a:prstGeom prst="rect">
            <a:avLst/>
          </a:prstGeom>
          <a:noFill/>
          <a:ln>
            <a:noFill/>
          </a:ln>
        </p:spPr>
      </p:pic>
      <p:sp>
        <p:nvSpPr>
          <p:cNvPr id="83" name="Google Shape;83;p2"/>
          <p:cNvSpPr txBox="1"/>
          <p:nvPr/>
        </p:nvSpPr>
        <p:spPr>
          <a:xfrm>
            <a:off x="4353950" y="563825"/>
            <a:ext cx="4614600" cy="4330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Mục tiêu xây dựng đề tài</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Lý do sử dụng framework Spring MVC</a:t>
            </a:r>
            <a:endParaRPr sz="1800" b="1"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Lato"/>
                <a:ea typeface="Lato"/>
                <a:cs typeface="Lato"/>
                <a:sym typeface="Lato"/>
              </a:rPr>
              <a:t>Và một số nhược điểm của Spring MVC</a:t>
            </a:r>
            <a:endParaRPr sz="1800" b="1" i="0" u="none" strike="noStrike" cap="none">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Bootstrap</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JSP</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Hibernate</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MySQL</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IDE IntelliJ - IDE Netbeans</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Host VP</a:t>
            </a:r>
            <a:r>
              <a:rPr lang="en" sz="1800" b="1">
                <a:latin typeface="Lato"/>
                <a:ea typeface="Lato"/>
                <a:cs typeface="Lato"/>
                <a:sym typeface="Lato"/>
              </a:rPr>
              <a:t>S</a:t>
            </a:r>
            <a:endParaRPr sz="1800" b="1"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Thiết kế cơ sử dữ liệu</a:t>
            </a:r>
            <a:endParaRPr sz="1800" b="1"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Kết quả đạt được</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Hạn chế và hướng giải quyết</a:t>
            </a:r>
            <a:endParaRPr sz="1800" b="1" i="0" u="none" strike="noStrike" cap="none">
              <a:solidFill>
                <a:srgbClr val="000000"/>
              </a:solidFill>
              <a:latin typeface="Lato"/>
              <a:ea typeface="Lato"/>
              <a:cs typeface="Lato"/>
              <a:sym typeface="Lato"/>
            </a:endParaRPr>
          </a:p>
        </p:txBody>
      </p:sp>
      <p:sp>
        <p:nvSpPr>
          <p:cNvPr id="84" name="Google Shape;84;p2"/>
          <p:cNvSpPr txBox="1"/>
          <p:nvPr/>
        </p:nvSpPr>
        <p:spPr>
          <a:xfrm>
            <a:off x="185600" y="2219600"/>
            <a:ext cx="3092100" cy="26325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 sz="1800" b="1" i="0" u="none" strike="noStrike" cap="none">
                <a:solidFill>
                  <a:srgbClr val="000000"/>
                </a:solidFill>
                <a:latin typeface="Lato"/>
                <a:ea typeface="Lato"/>
                <a:cs typeface="Lato"/>
                <a:sym typeface="Lato"/>
              </a:rPr>
              <a:t>Mục tiêu đề tài</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1" i="0" u="none" strike="noStrike" cap="none">
                <a:solidFill>
                  <a:srgbClr val="000000"/>
                </a:solidFill>
                <a:latin typeface="Lato"/>
                <a:ea typeface="Lato"/>
                <a:cs typeface="Lato"/>
                <a:sym typeface="Lato"/>
              </a:rPr>
              <a:t>Giải pháp</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1" i="0" u="none" strike="noStrike" cap="none">
                <a:solidFill>
                  <a:srgbClr val="000000"/>
                </a:solidFill>
                <a:latin typeface="Lato"/>
                <a:ea typeface="Lato"/>
                <a:cs typeface="Lato"/>
                <a:sym typeface="Lato"/>
              </a:rPr>
              <a:t>Phân tích các sơ đồ</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1" i="0" u="none" strike="noStrike" cap="none">
                <a:solidFill>
                  <a:srgbClr val="000000"/>
                </a:solidFill>
                <a:latin typeface="Lato"/>
                <a:ea typeface="Lato"/>
                <a:cs typeface="Lato"/>
                <a:sym typeface="Lato"/>
              </a:rPr>
              <a:t>Tổng kết hoàn thành</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1" i="0" u="none" strike="noStrike" cap="none">
                <a:solidFill>
                  <a:srgbClr val="000000"/>
                </a:solidFill>
                <a:latin typeface="Lato"/>
                <a:ea typeface="Lato"/>
                <a:cs typeface="Lato"/>
                <a:sym typeface="Lato"/>
              </a:rPr>
              <a:t>Demo</a:t>
            </a:r>
            <a:endParaRPr sz="1800" b="1" i="0" u="none" strike="noStrike" cap="none">
              <a:solidFill>
                <a:srgbClr val="000000"/>
              </a:solidFill>
              <a:latin typeface="Lato"/>
              <a:ea typeface="Lato"/>
              <a:cs typeface="Lato"/>
              <a:sym typeface="Lato"/>
            </a:endParaRPr>
          </a:p>
        </p:txBody>
      </p:sp>
      <p:cxnSp>
        <p:nvCxnSpPr>
          <p:cNvPr id="85" name="Google Shape;85;p2"/>
          <p:cNvCxnSpPr/>
          <p:nvPr/>
        </p:nvCxnSpPr>
        <p:spPr>
          <a:xfrm rot="10800000" flipH="1">
            <a:off x="2648300" y="1015475"/>
            <a:ext cx="1583100" cy="1156200"/>
          </a:xfrm>
          <a:prstGeom prst="straightConnector1">
            <a:avLst/>
          </a:prstGeom>
          <a:noFill/>
          <a:ln w="9525" cap="flat" cmpd="sng">
            <a:solidFill>
              <a:schemeClr val="dk2"/>
            </a:solidFill>
            <a:prstDash val="solid"/>
            <a:round/>
            <a:headEnd type="none" w="sm" len="sm"/>
            <a:tailEnd type="none" w="sm" len="sm"/>
          </a:ln>
        </p:spPr>
      </p:cxnSp>
      <p:cxnSp>
        <p:nvCxnSpPr>
          <p:cNvPr id="86" name="Google Shape;86;p2"/>
          <p:cNvCxnSpPr/>
          <p:nvPr/>
        </p:nvCxnSpPr>
        <p:spPr>
          <a:xfrm>
            <a:off x="2792725" y="3381150"/>
            <a:ext cx="1598400" cy="1043700"/>
          </a:xfrm>
          <a:prstGeom prst="straightConnector1">
            <a:avLst/>
          </a:prstGeom>
          <a:noFill/>
          <a:ln w="9525" cap="flat" cmpd="sng">
            <a:solidFill>
              <a:schemeClr val="dk2"/>
            </a:solidFill>
            <a:prstDash val="solid"/>
            <a:round/>
            <a:headEnd type="none" w="sm" len="sm"/>
            <a:tailEnd type="none" w="sm" len="sm"/>
          </a:ln>
        </p:spPr>
      </p:cxnSp>
      <p:cxnSp>
        <p:nvCxnSpPr>
          <p:cNvPr id="87" name="Google Shape;87;p2"/>
          <p:cNvCxnSpPr/>
          <p:nvPr/>
        </p:nvCxnSpPr>
        <p:spPr>
          <a:xfrm rot="10800000" flipH="1">
            <a:off x="2651675" y="2684150"/>
            <a:ext cx="1583700" cy="57600"/>
          </a:xfrm>
          <a:prstGeom prst="straightConnector1">
            <a:avLst/>
          </a:prstGeom>
          <a:noFill/>
          <a:ln w="9525" cap="flat" cmpd="sng">
            <a:solidFill>
              <a:schemeClr val="dk2"/>
            </a:solidFill>
            <a:prstDash val="solid"/>
            <a:round/>
            <a:headEnd type="none" w="sm" len="sm"/>
            <a:tailEnd type="none" w="sm" len="sm"/>
          </a:ln>
        </p:spPr>
      </p:cxnSp>
      <p:cxnSp>
        <p:nvCxnSpPr>
          <p:cNvPr id="88" name="Google Shape;88;p2"/>
          <p:cNvCxnSpPr/>
          <p:nvPr/>
        </p:nvCxnSpPr>
        <p:spPr>
          <a:xfrm>
            <a:off x="2700650" y="3057950"/>
            <a:ext cx="1634100" cy="6711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5f0386aa00_0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34" name="Google Shape;334;g5f0386aa00_0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35" name="Google Shape;335;g5f0386aa00_0_8"/>
          <p:cNvPicPr preferRelativeResize="0"/>
          <p:nvPr/>
        </p:nvPicPr>
        <p:blipFill>
          <a:blip r:embed="rId3">
            <a:alphaModFix/>
          </a:blip>
          <a:stretch>
            <a:fillRect/>
          </a:stretch>
        </p:blipFill>
        <p:spPr>
          <a:xfrm>
            <a:off x="72350" y="0"/>
            <a:ext cx="9071658" cy="5143500"/>
          </a:xfrm>
          <a:prstGeom prst="rect">
            <a:avLst/>
          </a:prstGeom>
          <a:noFill/>
          <a:ln>
            <a:noFill/>
          </a:ln>
        </p:spPr>
      </p:pic>
      <p:sp>
        <p:nvSpPr>
          <p:cNvPr id="336" name="Google Shape;336;g5f0386aa00_0_8"/>
          <p:cNvSpPr txBox="1"/>
          <p:nvPr/>
        </p:nvSpPr>
        <p:spPr>
          <a:xfrm>
            <a:off x="3400750" y="1137625"/>
            <a:ext cx="4320600" cy="169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Q &amp; A</a:t>
            </a:r>
            <a:endParaRPr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5da7f9ce27_0_15"/>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Bảng phân công nhiệm vụ</a:t>
            </a:r>
            <a:endParaRPr sz="2400">
              <a:latin typeface="Arial"/>
              <a:ea typeface="Arial"/>
              <a:cs typeface="Arial"/>
              <a:sym typeface="Arial"/>
            </a:endParaRPr>
          </a:p>
        </p:txBody>
      </p:sp>
      <p:pic>
        <p:nvPicPr>
          <p:cNvPr id="94" name="Google Shape;94;g5da7f9ce27_0_15"/>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95" name="Google Shape;95;g5da7f9ce27_0_15"/>
          <p:cNvSpPr txBox="1"/>
          <p:nvPr/>
        </p:nvSpPr>
        <p:spPr>
          <a:xfrm>
            <a:off x="4529400" y="1775789"/>
            <a:ext cx="4614600" cy="1961695"/>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Lato"/>
                <a:ea typeface="Lato"/>
                <a:cs typeface="Lato"/>
                <a:sym typeface="Lato"/>
              </a:rPr>
              <a:t>Nguyễn Quốc Nguyên Thông</a:t>
            </a:r>
            <a:endParaRPr sz="1800" b="1"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Spring framework</a:t>
            </a:r>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webservice</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nghiệp vụ</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công cụ</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Xây dựng chức năng Khách hàng</a:t>
            </a:r>
            <a:endParaRPr sz="1800" b="1" i="0" u="none" strike="noStrike" cap="none">
              <a:solidFill>
                <a:srgbClr val="000000"/>
              </a:solidFill>
              <a:latin typeface="Lato"/>
              <a:ea typeface="Lato"/>
              <a:cs typeface="Lato"/>
              <a:sym typeface="Lato"/>
            </a:endParaRPr>
          </a:p>
        </p:txBody>
      </p:sp>
      <p:sp>
        <p:nvSpPr>
          <p:cNvPr id="96" name="Google Shape;96;g5da7f9ce27_0_15"/>
          <p:cNvSpPr txBox="1"/>
          <p:nvPr/>
        </p:nvSpPr>
        <p:spPr>
          <a:xfrm>
            <a:off x="384116" y="1738834"/>
            <a:ext cx="4614600" cy="199865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Lato"/>
                <a:ea typeface="Lato"/>
                <a:cs typeface="Lato"/>
                <a:sym typeface="Lato"/>
              </a:rPr>
              <a:t>Bùi Lê Nhựt Tài</a:t>
            </a:r>
            <a:endParaRPr sz="1800" b="1" i="0" u="none" strike="noStrike" cap="none">
              <a:solidFill>
                <a:srgbClr val="000000"/>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nghiệm vụ</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Thiết kế database</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Tìm hiểu VPS</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Cấu hình host java</a:t>
            </a:r>
            <a:endParaRPr sz="1800" b="1"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AutoNum type="arabicPeriod"/>
            </a:pPr>
            <a:r>
              <a:rPr lang="en" sz="1800" b="1" i="0" u="none" strike="noStrike" cap="none">
                <a:solidFill>
                  <a:srgbClr val="000000"/>
                </a:solidFill>
                <a:latin typeface="Lato"/>
                <a:ea typeface="Lato"/>
                <a:cs typeface="Lato"/>
                <a:sym typeface="Lato"/>
              </a:rPr>
              <a:t>Xây dựng chức năng Quản lý</a:t>
            </a:r>
            <a:endParaRPr sz="1800" b="1"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5df0444e0b_0_13"/>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Arial"/>
              <a:buAutoNum type="arabicPeriod"/>
            </a:pPr>
            <a:r>
              <a:rPr lang="en" sz="2400">
                <a:latin typeface="Arial"/>
                <a:ea typeface="Arial"/>
                <a:cs typeface="Arial"/>
                <a:sym typeface="Arial"/>
              </a:rPr>
              <a:t>Mục tiêu bài toán: Xây dựng site bán giỏ xách</a:t>
            </a:r>
            <a:endParaRPr sz="2400">
              <a:latin typeface="Arial"/>
              <a:ea typeface="Arial"/>
              <a:cs typeface="Arial"/>
              <a:sym typeface="Arial"/>
            </a:endParaRPr>
          </a:p>
        </p:txBody>
      </p:sp>
      <p:pic>
        <p:nvPicPr>
          <p:cNvPr id="102" name="Google Shape;102;g5df0444e0b_0_13"/>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03" name="Google Shape;103;g5df0444e0b_0_13"/>
          <p:cNvPicPr preferRelativeResize="0"/>
          <p:nvPr/>
        </p:nvPicPr>
        <p:blipFill rotWithShape="1">
          <a:blip r:embed="rId4">
            <a:alphaModFix/>
          </a:blip>
          <a:srcRect/>
          <a:stretch/>
        </p:blipFill>
        <p:spPr>
          <a:xfrm>
            <a:off x="727650" y="1175225"/>
            <a:ext cx="2263349" cy="3625172"/>
          </a:xfrm>
          <a:prstGeom prst="rect">
            <a:avLst/>
          </a:prstGeom>
          <a:noFill/>
          <a:ln>
            <a:noFill/>
          </a:ln>
        </p:spPr>
      </p:pic>
      <p:pic>
        <p:nvPicPr>
          <p:cNvPr id="104" name="Google Shape;104;g5df0444e0b_0_13"/>
          <p:cNvPicPr preferRelativeResize="0"/>
          <p:nvPr/>
        </p:nvPicPr>
        <p:blipFill rotWithShape="1">
          <a:blip r:embed="rId5">
            <a:alphaModFix/>
          </a:blip>
          <a:srcRect/>
          <a:stretch/>
        </p:blipFill>
        <p:spPr>
          <a:xfrm>
            <a:off x="3359863" y="1261475"/>
            <a:ext cx="1946913" cy="3528742"/>
          </a:xfrm>
          <a:prstGeom prst="rect">
            <a:avLst/>
          </a:prstGeom>
          <a:noFill/>
          <a:ln>
            <a:noFill/>
          </a:ln>
        </p:spPr>
      </p:pic>
      <p:pic>
        <p:nvPicPr>
          <p:cNvPr id="105" name="Google Shape;105;g5df0444e0b_0_13"/>
          <p:cNvPicPr preferRelativeResize="0"/>
          <p:nvPr/>
        </p:nvPicPr>
        <p:blipFill rotWithShape="1">
          <a:blip r:embed="rId6">
            <a:alphaModFix/>
          </a:blip>
          <a:srcRect/>
          <a:stretch/>
        </p:blipFill>
        <p:spPr>
          <a:xfrm>
            <a:off x="5638725" y="1241050"/>
            <a:ext cx="2793796" cy="3528751"/>
          </a:xfrm>
          <a:prstGeom prst="rect">
            <a:avLst/>
          </a:prstGeom>
          <a:noFill/>
          <a:ln>
            <a:noFill/>
          </a:ln>
        </p:spPr>
      </p:pic>
      <p:sp>
        <p:nvSpPr>
          <p:cNvPr id="106" name="Google Shape;106;g5df0444e0b_0_13"/>
          <p:cNvSpPr txBox="1"/>
          <p:nvPr/>
        </p:nvSpPr>
        <p:spPr>
          <a:xfrm>
            <a:off x="938250" y="4709300"/>
            <a:ext cx="1692900" cy="17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Desktop View</a:t>
            </a:r>
            <a:endParaRPr sz="1400" b="0" i="0" u="none" strike="noStrike" cap="none">
              <a:solidFill>
                <a:srgbClr val="000000"/>
              </a:solidFill>
              <a:latin typeface="Lato"/>
              <a:ea typeface="Lato"/>
              <a:cs typeface="Lato"/>
              <a:sym typeface="Lato"/>
            </a:endParaRPr>
          </a:p>
        </p:txBody>
      </p:sp>
      <p:sp>
        <p:nvSpPr>
          <p:cNvPr id="107" name="Google Shape;107;g5df0444e0b_0_13"/>
          <p:cNvSpPr txBox="1"/>
          <p:nvPr/>
        </p:nvSpPr>
        <p:spPr>
          <a:xfrm>
            <a:off x="3487500" y="4709300"/>
            <a:ext cx="1692900" cy="17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Mobile View</a:t>
            </a:r>
            <a:endParaRPr sz="1400" b="0" i="0" u="none" strike="noStrike" cap="none">
              <a:solidFill>
                <a:srgbClr val="000000"/>
              </a:solidFill>
              <a:latin typeface="Lato"/>
              <a:ea typeface="Lato"/>
              <a:cs typeface="Lato"/>
              <a:sym typeface="Lato"/>
            </a:endParaRPr>
          </a:p>
        </p:txBody>
      </p:sp>
      <p:sp>
        <p:nvSpPr>
          <p:cNvPr id="108" name="Google Shape;108;g5df0444e0b_0_13"/>
          <p:cNvSpPr txBox="1"/>
          <p:nvPr/>
        </p:nvSpPr>
        <p:spPr>
          <a:xfrm>
            <a:off x="6035500" y="4714025"/>
            <a:ext cx="2100600" cy="35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Desktop View - Cart</a:t>
            </a:r>
            <a:endParaRPr sz="14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g5df0444e0b_1_154"/>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14" name="Google Shape;114;g5df0444e0b_1_154"/>
          <p:cNvPicPr preferRelativeResize="0"/>
          <p:nvPr/>
        </p:nvPicPr>
        <p:blipFill rotWithShape="1">
          <a:blip r:embed="rId4">
            <a:alphaModFix/>
          </a:blip>
          <a:srcRect/>
          <a:stretch/>
        </p:blipFill>
        <p:spPr>
          <a:xfrm>
            <a:off x="332825" y="646100"/>
            <a:ext cx="4301125" cy="4301125"/>
          </a:xfrm>
          <a:prstGeom prst="rect">
            <a:avLst/>
          </a:prstGeom>
          <a:noFill/>
          <a:ln>
            <a:noFill/>
          </a:ln>
        </p:spPr>
      </p:pic>
      <p:pic>
        <p:nvPicPr>
          <p:cNvPr id="115" name="Google Shape;115;g5df0444e0b_1_154"/>
          <p:cNvPicPr preferRelativeResize="0"/>
          <p:nvPr/>
        </p:nvPicPr>
        <p:blipFill rotWithShape="1">
          <a:blip r:embed="rId5">
            <a:alphaModFix/>
          </a:blip>
          <a:srcRect/>
          <a:stretch/>
        </p:blipFill>
        <p:spPr>
          <a:xfrm>
            <a:off x="4633950" y="646100"/>
            <a:ext cx="4301125" cy="4301125"/>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5df0444e0b_1_0"/>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2.	Lý do sử dụng Spring MVC</a:t>
            </a:r>
            <a:endParaRPr sz="2400">
              <a:latin typeface="Arial"/>
              <a:ea typeface="Arial"/>
              <a:cs typeface="Arial"/>
              <a:sym typeface="Arial"/>
            </a:endParaRPr>
          </a:p>
        </p:txBody>
      </p:sp>
      <p:pic>
        <p:nvPicPr>
          <p:cNvPr id="121" name="Google Shape;121;g5df0444e0b_1_0"/>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122" name="Google Shape;122;g5df0444e0b_1_0"/>
          <p:cNvSpPr txBox="1"/>
          <p:nvPr/>
        </p:nvSpPr>
        <p:spPr>
          <a:xfrm>
            <a:off x="570025" y="1179050"/>
            <a:ext cx="8338200" cy="380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Mong muốn áp dụng các tính năng bảo mật cho hệ thống</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Mã nguồn mở phổ biến và nhẹ</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Mong muốn kết hợp các Spring framework khác hỗ trợ web thương mại</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Ứng dụng được IoC (Inversion of Control  và ID (Indepency Injection) giúp giảm các sự phụ thuộc các module</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Nhân java hỗ trợ mạnh viết được mọi  ứng dụng java</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Hỗ trợ tốt các chức năng web services, json, ...</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Tích hợp với các framework MVC khác và các framework khác như Hibernate, lập trình sẽ tốt hợp bằng model POJO và bind request parameter bằng annotation</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Sử dụng các module tự do, không dùng đối tượng nào thì không cần khai báo dependency</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Hỗ trợ quản lý các framework khác dễ dàng hơn qua việc cấu hình rút gọn</a:t>
            </a:r>
            <a:endParaRPr sz="18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5df0444e0b_1_1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latin typeface="Arial"/>
                <a:ea typeface="Arial"/>
                <a:cs typeface="Arial"/>
                <a:sym typeface="Arial"/>
              </a:rPr>
              <a:t>Spring MVC </a:t>
            </a:r>
            <a:r>
              <a:rPr lang="en" sz="1000">
                <a:latin typeface="Arial"/>
                <a:ea typeface="Arial"/>
                <a:cs typeface="Arial"/>
                <a:sym typeface="Arial"/>
              </a:rPr>
              <a:t>(theo zeroturnaround.com)</a:t>
            </a:r>
            <a:endParaRPr sz="1000">
              <a:latin typeface="Arial"/>
              <a:ea typeface="Arial"/>
              <a:cs typeface="Arial"/>
              <a:sym typeface="Arial"/>
            </a:endParaRPr>
          </a:p>
        </p:txBody>
      </p:sp>
      <p:pic>
        <p:nvPicPr>
          <p:cNvPr id="128" name="Google Shape;128;g5df0444e0b_1_182"/>
          <p:cNvPicPr preferRelativeResize="0"/>
          <p:nvPr/>
        </p:nvPicPr>
        <p:blipFill rotWithShape="1">
          <a:blip r:embed="rId3">
            <a:alphaModFix/>
          </a:blip>
          <a:srcRect t="13613" b="72094"/>
          <a:stretch/>
        </p:blipFill>
        <p:spPr>
          <a:xfrm>
            <a:off x="0" y="0"/>
            <a:ext cx="9144000" cy="483800"/>
          </a:xfrm>
          <a:prstGeom prst="rect">
            <a:avLst/>
          </a:prstGeom>
          <a:noFill/>
          <a:ln>
            <a:noFill/>
          </a:ln>
        </p:spPr>
      </p:pic>
      <p:pic>
        <p:nvPicPr>
          <p:cNvPr id="129" name="Google Shape;129;g5df0444e0b_1_182"/>
          <p:cNvPicPr preferRelativeResize="0"/>
          <p:nvPr/>
        </p:nvPicPr>
        <p:blipFill rotWithShape="1">
          <a:blip r:embed="rId4">
            <a:alphaModFix/>
          </a:blip>
          <a:srcRect/>
          <a:stretch/>
        </p:blipFill>
        <p:spPr>
          <a:xfrm>
            <a:off x="4993250" y="1777650"/>
            <a:ext cx="3155201" cy="2984850"/>
          </a:xfrm>
          <a:prstGeom prst="rect">
            <a:avLst/>
          </a:prstGeom>
          <a:noFill/>
          <a:ln>
            <a:noFill/>
          </a:ln>
        </p:spPr>
      </p:pic>
      <p:sp>
        <p:nvSpPr>
          <p:cNvPr id="130" name="Google Shape;130;g5df0444e0b_1_182"/>
          <p:cNvSpPr txBox="1">
            <a:spLocks noGrp="1"/>
          </p:cNvSpPr>
          <p:nvPr>
            <p:ph type="body" idx="1"/>
          </p:nvPr>
        </p:nvSpPr>
        <p:spPr>
          <a:xfrm>
            <a:off x="690225" y="2089850"/>
            <a:ext cx="3784800" cy="283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700">
                <a:solidFill>
                  <a:srgbClr val="222222"/>
                </a:solidFill>
                <a:highlight>
                  <a:srgbClr val="FFFFFF"/>
                </a:highlight>
                <a:latin typeface="Arial"/>
                <a:ea typeface="Arial"/>
                <a:cs typeface="Arial"/>
                <a:sym typeface="Arial"/>
              </a:rPr>
              <a:t>Kết quả thống kê framework Java được sử dụng nhiều nhất của hơn 1800 lập trình viên</a:t>
            </a:r>
            <a:endParaRPr sz="1700">
              <a:solidFill>
                <a:srgbClr val="222222"/>
              </a:solidFill>
              <a:highlight>
                <a:srgbClr val="FFFFFF"/>
              </a:highlight>
              <a:latin typeface="Arial"/>
              <a:ea typeface="Arial"/>
              <a:cs typeface="Arial"/>
              <a:sym typeface="Arial"/>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5df0444e0b_1_147"/>
          <p:cNvSpPr txBox="1">
            <a:spLocks noGrp="1"/>
          </p:cNvSpPr>
          <p:nvPr>
            <p:ph type="title"/>
          </p:nvPr>
        </p:nvSpPr>
        <p:spPr>
          <a:xfrm>
            <a:off x="727650" y="5638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400">
                <a:latin typeface="Arial"/>
                <a:ea typeface="Arial"/>
                <a:cs typeface="Arial"/>
                <a:sym typeface="Arial"/>
              </a:rPr>
              <a:t>Nhược điểm Spring MVC</a:t>
            </a:r>
            <a:endParaRPr sz="2400">
              <a:latin typeface="Arial"/>
              <a:ea typeface="Arial"/>
              <a:cs typeface="Arial"/>
              <a:sym typeface="Arial"/>
            </a:endParaRPr>
          </a:p>
        </p:txBody>
      </p:sp>
      <p:pic>
        <p:nvPicPr>
          <p:cNvPr id="136" name="Google Shape;136;g5df0444e0b_1_147"/>
          <p:cNvPicPr preferRelativeResize="0"/>
          <p:nvPr/>
        </p:nvPicPr>
        <p:blipFill rotWithShape="1">
          <a:blip r:embed="rId3">
            <a:alphaModFix/>
          </a:blip>
          <a:srcRect t="13613" b="72094"/>
          <a:stretch/>
        </p:blipFill>
        <p:spPr>
          <a:xfrm>
            <a:off x="0" y="0"/>
            <a:ext cx="9144000" cy="483800"/>
          </a:xfrm>
          <a:prstGeom prst="rect">
            <a:avLst/>
          </a:prstGeom>
          <a:noFill/>
          <a:ln>
            <a:noFill/>
          </a:ln>
        </p:spPr>
      </p:pic>
      <p:sp>
        <p:nvSpPr>
          <p:cNvPr id="137" name="Google Shape;137;g5df0444e0b_1_147"/>
          <p:cNvSpPr txBox="1"/>
          <p:nvPr/>
        </p:nvSpPr>
        <p:spPr>
          <a:xfrm>
            <a:off x="1018125" y="1732125"/>
            <a:ext cx="6597900" cy="2459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Dùng đơn giản nhưng cấu hình phức tạp do Spring tổ chức theo module, gồm rất nhiều các gói và các lớp</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Build ứng dụng web không nhanh bằng các java  web  framework khác như String Boots hay Struts hay các framework của PHP</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Các class phải khai báo công khai nên khó khai báo API để dùng và bị hạn chế khả năng hiển thị của các class</a:t>
            </a:r>
            <a:endParaRPr sz="1800" b="0" i="0" u="none" strike="noStrike" cap="none">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 sz="1800" b="0" i="0" u="none" strike="noStrike" cap="none">
                <a:solidFill>
                  <a:srgbClr val="000000"/>
                </a:solidFill>
                <a:latin typeface="Lato"/>
                <a:ea typeface="Lato"/>
                <a:cs typeface="Lato"/>
                <a:sym typeface="Lato"/>
              </a:rPr>
              <a:t>Khó hiểu, khó tiếp cận</a:t>
            </a:r>
            <a:endParaRPr sz="1800" b="0" i="0" u="none" strike="noStrike" cap="none">
              <a:solidFill>
                <a:srgbClr val="000000"/>
              </a:solidFill>
              <a:latin typeface="Lato"/>
              <a:ea typeface="Lato"/>
              <a:cs typeface="Lato"/>
              <a:sym typeface="Lato"/>
            </a:endParaRPr>
          </a:p>
        </p:txBody>
      </p:sp>
    </p:spTree>
  </p:cSld>
  <p:clrMapOvr>
    <a:masterClrMapping/>
  </p:clrMapOvr>
  <p:transition spd="slow">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1588</Words>
  <Application>Microsoft Office PowerPoint</Application>
  <PresentationFormat>On-screen Show (16:9)</PresentationFormat>
  <Paragraphs>188</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Simple Light</vt:lpstr>
      <vt:lpstr>PowerPoint Presentation</vt:lpstr>
      <vt:lpstr>PowerPoint Presentation</vt:lpstr>
      <vt:lpstr>Nội dung trình bày</vt:lpstr>
      <vt:lpstr>Bảng phân công nhiệm vụ</vt:lpstr>
      <vt:lpstr>Mục tiêu bài toán: Xây dựng site bán giỏ xách</vt:lpstr>
      <vt:lpstr>PowerPoint Presentation</vt:lpstr>
      <vt:lpstr>2. Lý do sử dụng Spring MVC</vt:lpstr>
      <vt:lpstr>Spring MVC (theo zeroturnaround.com)</vt:lpstr>
      <vt:lpstr>Nhược điểm Spring MVC</vt:lpstr>
      <vt:lpstr>Spring framework</vt:lpstr>
      <vt:lpstr>?</vt:lpstr>
      <vt:lpstr>?</vt:lpstr>
      <vt:lpstr>Spring MVC</vt:lpstr>
      <vt:lpstr>3. Bootstrap</vt:lpstr>
      <vt:lpstr>4. Java Server Pages (JSP)</vt:lpstr>
      <vt:lpstr>4. Java Server Pages (JSP)</vt:lpstr>
      <vt:lpstr>5. Hibernate</vt:lpstr>
      <vt:lpstr>Một số framwork ORM khác </vt:lpstr>
      <vt:lpstr>Hibernate</vt:lpstr>
      <vt:lpstr>6. MySQL</vt:lpstr>
      <vt:lpstr>7. Công cụ</vt:lpstr>
      <vt:lpstr>8. Host</vt:lpstr>
      <vt:lpstr>PowerPoint Presentation</vt:lpstr>
      <vt:lpstr>9. Database</vt:lpstr>
      <vt:lpstr>10.  Kết quả</vt:lpstr>
      <vt:lpstr>PowerPoint Presentation</vt:lpstr>
      <vt:lpstr>11.  Hạn chế &amp; hướng giải quyết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ismail - [2010]</cp:lastModifiedBy>
  <cp:revision>2</cp:revision>
  <dcterms:modified xsi:type="dcterms:W3CDTF">2019-08-06T04:47:48Z</dcterms:modified>
</cp:coreProperties>
</file>